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317" r:id="rId3"/>
    <p:sldId id="325" r:id="rId4"/>
    <p:sldId id="313" r:id="rId5"/>
    <p:sldId id="338" r:id="rId6"/>
    <p:sldId id="328" r:id="rId7"/>
    <p:sldId id="308" r:id="rId8"/>
    <p:sldId id="327" r:id="rId9"/>
    <p:sldId id="330" r:id="rId10"/>
    <p:sldId id="333" r:id="rId11"/>
    <p:sldId id="334" r:id="rId12"/>
    <p:sldId id="335" r:id="rId13"/>
    <p:sldId id="329" r:id="rId14"/>
    <p:sldId id="319" r:id="rId15"/>
    <p:sldId id="323" r:id="rId16"/>
    <p:sldId id="324" r:id="rId17"/>
    <p:sldId id="339" r:id="rId18"/>
    <p:sldId id="346" r:id="rId19"/>
    <p:sldId id="336" r:id="rId20"/>
    <p:sldId id="340" r:id="rId21"/>
    <p:sldId id="341" r:id="rId22"/>
    <p:sldId id="342" r:id="rId23"/>
    <p:sldId id="343" r:id="rId24"/>
    <p:sldId id="344" r:id="rId25"/>
    <p:sldId id="345" r:id="rId26"/>
  </p:sldIdLst>
  <p:sldSz cx="10693400" cy="7569200"/>
  <p:notesSz cx="10693400" cy="7569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DDD"/>
    <a:srgbClr val="F8F8F8"/>
    <a:srgbClr val="C95F08"/>
    <a:srgbClr val="2C5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8" autoAdjust="0"/>
    <p:restoredTop sz="80623" autoAdjust="0"/>
  </p:normalViewPr>
  <p:slideViewPr>
    <p:cSldViewPr>
      <p:cViewPr varScale="1">
        <p:scale>
          <a:sx n="85" d="100"/>
          <a:sy n="85" d="100"/>
        </p:scale>
        <p:origin x="-1824" y="-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17" d="100"/>
          <a:sy n="117" d="100"/>
        </p:scale>
        <p:origin x="131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CC6A0D-5AFA-43D3-924D-E42FFE9D8403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7F80FA7-1FDC-4687-87AF-749CE58D823F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1</a:t>
          </a:r>
          <a:endParaRPr lang="zh-CN" altLang="en-US" dirty="0">
            <a:solidFill>
              <a:srgbClr val="FFFFFF"/>
            </a:solidFill>
          </a:endParaRPr>
        </a:p>
      </dgm:t>
    </dgm:pt>
    <dgm:pt modelId="{418358B0-A534-4E2B-B5ED-BE9E02895AFC}" type="parTrans" cxnId="{3F9EA91B-B68F-4C62-903F-27D5B23C46AE}">
      <dgm:prSet/>
      <dgm:spPr/>
      <dgm:t>
        <a:bodyPr/>
        <a:lstStyle/>
        <a:p>
          <a:endParaRPr lang="zh-CN" altLang="en-US"/>
        </a:p>
      </dgm:t>
    </dgm:pt>
    <dgm:pt modelId="{538F9D4A-8D14-42DB-88B8-D587CD58C2C0}" type="sibTrans" cxnId="{3F9EA91B-B68F-4C62-903F-27D5B23C46AE}">
      <dgm:prSet/>
      <dgm:spPr/>
      <dgm:t>
        <a:bodyPr/>
        <a:lstStyle/>
        <a:p>
          <a:endParaRPr lang="zh-CN" altLang="en-US"/>
        </a:p>
      </dgm:t>
    </dgm:pt>
    <dgm:pt modelId="{9830C3A0-5D2B-4241-A3F9-9654D05F7988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en-US" altLang="zh-CN" sz="2800" dirty="0" smtClean="0">
              <a:solidFill>
                <a:srgbClr val="1C1C1C"/>
              </a:solidFill>
            </a:rPr>
            <a:t>Use</a:t>
          </a:r>
          <a:r>
            <a:rPr lang="zh-CN" altLang="en-US" sz="2800" dirty="0" smtClean="0">
              <a:solidFill>
                <a:srgbClr val="1C1C1C"/>
              </a:solidFill>
            </a:rPr>
            <a:t> </a:t>
          </a:r>
          <a:r>
            <a:rPr lang="en-US" altLang="zh-CN" sz="2800" dirty="0" smtClean="0">
              <a:solidFill>
                <a:srgbClr val="1C1C1C"/>
              </a:solidFill>
            </a:rPr>
            <a:t>Case</a:t>
          </a:r>
          <a:endParaRPr lang="zh-CN" altLang="en-US" sz="2800" dirty="0">
            <a:solidFill>
              <a:srgbClr val="1C1C1C"/>
            </a:solidFill>
          </a:endParaRPr>
        </a:p>
      </dgm:t>
    </dgm:pt>
    <dgm:pt modelId="{FED54D61-6AFD-425F-90A5-2213E9AE5F47}" type="parTrans" cxnId="{4675E0D5-18A4-4064-A6A4-F7DD8FC83BA7}">
      <dgm:prSet/>
      <dgm:spPr/>
      <dgm:t>
        <a:bodyPr/>
        <a:lstStyle/>
        <a:p>
          <a:endParaRPr lang="zh-CN" altLang="en-US"/>
        </a:p>
      </dgm:t>
    </dgm:pt>
    <dgm:pt modelId="{72823120-D897-48FB-B508-EBE1716B7D64}" type="sibTrans" cxnId="{4675E0D5-18A4-4064-A6A4-F7DD8FC83BA7}">
      <dgm:prSet/>
      <dgm:spPr/>
      <dgm:t>
        <a:bodyPr/>
        <a:lstStyle/>
        <a:p>
          <a:endParaRPr lang="zh-CN" altLang="en-US"/>
        </a:p>
      </dgm:t>
    </dgm:pt>
    <dgm:pt modelId="{802793A6-CBD1-4C70-9D1B-CC7A314A1196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en-US" altLang="de-DE" sz="2800" dirty="0" smtClean="0">
              <a:solidFill>
                <a:srgbClr val="1C1C1C"/>
              </a:solidFill>
            </a:rPr>
            <a:t>Data Collection</a:t>
          </a:r>
          <a:endParaRPr lang="zh-CN" altLang="en-US" sz="2800" dirty="0">
            <a:solidFill>
              <a:srgbClr val="1C1C1C"/>
            </a:solidFill>
          </a:endParaRPr>
        </a:p>
      </dgm:t>
    </dgm:pt>
    <dgm:pt modelId="{FB94CFE1-91A4-46F6-B695-4FF57B7DD47A}" type="parTrans" cxnId="{52AF3023-D549-4D9E-B224-0F61AD712855}">
      <dgm:prSet/>
      <dgm:spPr/>
      <dgm:t>
        <a:bodyPr/>
        <a:lstStyle/>
        <a:p>
          <a:endParaRPr lang="zh-CN" altLang="en-US"/>
        </a:p>
      </dgm:t>
    </dgm:pt>
    <dgm:pt modelId="{FF49B0E6-18CB-42E6-9C2D-0F363079C3AE}" type="sibTrans" cxnId="{52AF3023-D549-4D9E-B224-0F61AD712855}">
      <dgm:prSet/>
      <dgm:spPr/>
      <dgm:t>
        <a:bodyPr/>
        <a:lstStyle/>
        <a:p>
          <a:endParaRPr lang="zh-CN" altLang="en-US"/>
        </a:p>
      </dgm:t>
    </dgm:pt>
    <dgm:pt modelId="{4F49577A-6322-459E-8FF2-C71A85FB8A10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3</a:t>
          </a:r>
          <a:endParaRPr lang="zh-CN" altLang="en-US" dirty="0">
            <a:solidFill>
              <a:srgbClr val="FFFFFF"/>
            </a:solidFill>
          </a:endParaRPr>
        </a:p>
      </dgm:t>
    </dgm:pt>
    <dgm:pt modelId="{142BD9C9-83BE-4B75-AE86-264CF15FBC3C}" type="parTrans" cxnId="{AD978664-7D93-4B8B-A41D-83319AAECAA5}">
      <dgm:prSet/>
      <dgm:spPr/>
      <dgm:t>
        <a:bodyPr/>
        <a:lstStyle/>
        <a:p>
          <a:endParaRPr lang="zh-CN" altLang="en-US"/>
        </a:p>
      </dgm:t>
    </dgm:pt>
    <dgm:pt modelId="{AF9E0CEE-D2CF-45C5-AE87-D6B2D0D49884}" type="sibTrans" cxnId="{AD978664-7D93-4B8B-A41D-83319AAECAA5}">
      <dgm:prSet/>
      <dgm:spPr/>
      <dgm:t>
        <a:bodyPr/>
        <a:lstStyle/>
        <a:p>
          <a:endParaRPr lang="zh-CN" altLang="en-US"/>
        </a:p>
      </dgm:t>
    </dgm:pt>
    <dgm:pt modelId="{57C62713-E7DE-48EE-AE67-2B709CE47F37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en-US" altLang="de-DE" sz="2800" dirty="0" smtClean="0">
              <a:solidFill>
                <a:srgbClr val="1C1C1C"/>
              </a:solidFill>
            </a:rPr>
            <a:t>Identity</a:t>
          </a:r>
          <a:r>
            <a:rPr lang="zh-CN" altLang="en-US" sz="2800" dirty="0" smtClean="0">
              <a:solidFill>
                <a:srgbClr val="1C1C1C"/>
              </a:solidFill>
            </a:rPr>
            <a:t> </a:t>
          </a:r>
          <a:r>
            <a:rPr lang="en-US" altLang="zh-CN" sz="2800" dirty="0" smtClean="0">
              <a:solidFill>
                <a:srgbClr val="1C1C1C"/>
              </a:solidFill>
            </a:rPr>
            <a:t>Resolution</a:t>
          </a:r>
          <a:endParaRPr lang="zh-CN" altLang="en-US" sz="2800" dirty="0">
            <a:solidFill>
              <a:srgbClr val="1C1C1C"/>
            </a:solidFill>
          </a:endParaRPr>
        </a:p>
      </dgm:t>
    </dgm:pt>
    <dgm:pt modelId="{B43B843D-AEAB-4997-90B5-5567A02135F6}" type="parTrans" cxnId="{3278421F-133D-421B-83BC-75074B864EE6}">
      <dgm:prSet/>
      <dgm:spPr/>
      <dgm:t>
        <a:bodyPr/>
        <a:lstStyle/>
        <a:p>
          <a:endParaRPr lang="zh-CN" altLang="en-US"/>
        </a:p>
      </dgm:t>
    </dgm:pt>
    <dgm:pt modelId="{8750A376-8D60-4389-A8DF-AB7B9284A5E0}" type="sibTrans" cxnId="{3278421F-133D-421B-83BC-75074B864EE6}">
      <dgm:prSet/>
      <dgm:spPr/>
      <dgm:t>
        <a:bodyPr/>
        <a:lstStyle/>
        <a:p>
          <a:endParaRPr lang="zh-CN" altLang="en-US"/>
        </a:p>
      </dgm:t>
    </dgm:pt>
    <dgm:pt modelId="{EEFA96A0-7DBF-42F5-9760-1B682C978D9E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4</a:t>
          </a:r>
          <a:endParaRPr lang="zh-CN" altLang="en-US" dirty="0">
            <a:solidFill>
              <a:srgbClr val="FFFFFF"/>
            </a:solidFill>
          </a:endParaRPr>
        </a:p>
      </dgm:t>
    </dgm:pt>
    <dgm:pt modelId="{0340630C-B312-4000-B364-5E57002B64CE}" type="parTrans" cxnId="{B9BABDB1-5FF1-4867-93E9-7B04558D9BBC}">
      <dgm:prSet/>
      <dgm:spPr/>
      <dgm:t>
        <a:bodyPr/>
        <a:lstStyle/>
        <a:p>
          <a:endParaRPr lang="zh-CN" altLang="en-US"/>
        </a:p>
      </dgm:t>
    </dgm:pt>
    <dgm:pt modelId="{D021868A-5F15-426D-9BF9-38BC4141536B}" type="sibTrans" cxnId="{B9BABDB1-5FF1-4867-93E9-7B04558D9BBC}">
      <dgm:prSet/>
      <dgm:spPr/>
      <dgm:t>
        <a:bodyPr/>
        <a:lstStyle/>
        <a:p>
          <a:endParaRPr lang="zh-CN" altLang="en-US"/>
        </a:p>
      </dgm:t>
    </dgm:pt>
    <dgm:pt modelId="{0792B64B-B93F-4639-B6ED-F80F72A777A6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5</a:t>
          </a:r>
          <a:endParaRPr lang="zh-CN" altLang="en-US" dirty="0">
            <a:solidFill>
              <a:srgbClr val="FFFFFF"/>
            </a:solidFill>
          </a:endParaRPr>
        </a:p>
      </dgm:t>
    </dgm:pt>
    <dgm:pt modelId="{A1B428BC-E51F-4292-848B-FB24C49792EB}" type="parTrans" cxnId="{F16C09AB-58F0-4B3A-834A-F3DB59015817}">
      <dgm:prSet/>
      <dgm:spPr/>
      <dgm:t>
        <a:bodyPr/>
        <a:lstStyle/>
        <a:p>
          <a:endParaRPr lang="zh-CN" altLang="en-US"/>
        </a:p>
      </dgm:t>
    </dgm:pt>
    <dgm:pt modelId="{E1890F18-DC2F-4720-A639-7AE3593F91FB}" type="sibTrans" cxnId="{F16C09AB-58F0-4B3A-834A-F3DB59015817}">
      <dgm:prSet/>
      <dgm:spPr/>
      <dgm:t>
        <a:bodyPr/>
        <a:lstStyle/>
        <a:p>
          <a:endParaRPr lang="zh-CN" altLang="en-US"/>
        </a:p>
      </dgm:t>
    </dgm:pt>
    <dgm:pt modelId="{850919D4-F313-498A-89A2-6006B4A28CAC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en-US" altLang="zh-CN" sz="2800" dirty="0" smtClean="0">
              <a:solidFill>
                <a:srgbClr val="1C1C1C"/>
              </a:solidFill>
            </a:rPr>
            <a:t>Conclusion</a:t>
          </a:r>
          <a:endParaRPr lang="zh-CN" altLang="en-US" sz="2800" dirty="0">
            <a:solidFill>
              <a:srgbClr val="1C1C1C"/>
            </a:solidFill>
          </a:endParaRPr>
        </a:p>
      </dgm:t>
    </dgm:pt>
    <dgm:pt modelId="{762BBC97-ADCC-4F67-B4ED-DA5A66392793}" type="parTrans" cxnId="{24A3A7E8-31EE-4979-B841-407105CED411}">
      <dgm:prSet/>
      <dgm:spPr/>
      <dgm:t>
        <a:bodyPr/>
        <a:lstStyle/>
        <a:p>
          <a:endParaRPr lang="zh-CN" altLang="en-US"/>
        </a:p>
      </dgm:t>
    </dgm:pt>
    <dgm:pt modelId="{662F3B96-4A79-4EA8-894C-3D8579647F30}" type="sibTrans" cxnId="{24A3A7E8-31EE-4979-B841-407105CED411}">
      <dgm:prSet/>
      <dgm:spPr/>
      <dgm:t>
        <a:bodyPr/>
        <a:lstStyle/>
        <a:p>
          <a:endParaRPr lang="zh-CN" altLang="en-US"/>
        </a:p>
      </dgm:t>
    </dgm:pt>
    <dgm:pt modelId="{0EAEA40A-AFEE-4FED-833C-B31C910692E6}">
      <dgm:prSet phldrT="[文本]" custT="1"/>
      <dgm:spPr>
        <a:solidFill>
          <a:srgbClr val="FFFFFF">
            <a:alpha val="90000"/>
          </a:srgbClr>
        </a:solidFill>
      </dgm:spPr>
      <dgm:t>
        <a:bodyPr/>
        <a:lstStyle/>
        <a:p>
          <a:r>
            <a:rPr lang="en-US" altLang="zh-CN" sz="2800" dirty="0" smtClean="0">
              <a:solidFill>
                <a:srgbClr val="1C1C1C"/>
              </a:solidFill>
            </a:rPr>
            <a:t>Data</a:t>
          </a:r>
          <a:r>
            <a:rPr lang="zh-CN" altLang="en-US" sz="2800" dirty="0" smtClean="0">
              <a:solidFill>
                <a:srgbClr val="1C1C1C"/>
              </a:solidFill>
            </a:rPr>
            <a:t> </a:t>
          </a:r>
          <a:r>
            <a:rPr lang="en-US" altLang="zh-CN" sz="2800" dirty="0" smtClean="0">
              <a:solidFill>
                <a:srgbClr val="1C1C1C"/>
              </a:solidFill>
            </a:rPr>
            <a:t>Fusion</a:t>
          </a:r>
          <a:endParaRPr lang="zh-CN" altLang="en-US" sz="2800" dirty="0">
            <a:solidFill>
              <a:srgbClr val="1C1C1C"/>
            </a:solidFill>
          </a:endParaRPr>
        </a:p>
      </dgm:t>
    </dgm:pt>
    <dgm:pt modelId="{FC157DD3-C8F5-4DFE-9A24-5B43BBD37E38}" type="parTrans" cxnId="{FC362A2E-8681-40D2-9789-5D39FFD036F0}">
      <dgm:prSet/>
      <dgm:spPr/>
      <dgm:t>
        <a:bodyPr/>
        <a:lstStyle/>
        <a:p>
          <a:endParaRPr lang="zh-CN" altLang="en-US"/>
        </a:p>
      </dgm:t>
    </dgm:pt>
    <dgm:pt modelId="{3FD43985-5A2B-4076-9AA0-7DC1E78D6825}" type="sibTrans" cxnId="{FC362A2E-8681-40D2-9789-5D39FFD036F0}">
      <dgm:prSet/>
      <dgm:spPr/>
      <dgm:t>
        <a:bodyPr/>
        <a:lstStyle/>
        <a:p>
          <a:endParaRPr lang="zh-CN" altLang="en-US"/>
        </a:p>
      </dgm:t>
    </dgm:pt>
    <dgm:pt modelId="{BF9FE8BE-983E-41F9-B317-D7015F6F36FA}">
      <dgm:prSet phldrT="[文本]"/>
      <dgm:spPr/>
      <dgm:t>
        <a:bodyPr/>
        <a:lstStyle/>
        <a:p>
          <a:r>
            <a:rPr lang="en-US" altLang="zh-CN" dirty="0" smtClean="0">
              <a:solidFill>
                <a:srgbClr val="FFFFFF"/>
              </a:solidFill>
            </a:rPr>
            <a:t>2</a:t>
          </a:r>
          <a:endParaRPr lang="zh-CN" altLang="en-US" dirty="0">
            <a:solidFill>
              <a:srgbClr val="FFFFFF"/>
            </a:solidFill>
          </a:endParaRPr>
        </a:p>
      </dgm:t>
    </dgm:pt>
    <dgm:pt modelId="{6A4C0EF0-ECC4-4E5F-9FF7-030BF8FA6E52}" type="sibTrans" cxnId="{953531F8-CCD4-46A6-B490-DB68D2FBDC8C}">
      <dgm:prSet/>
      <dgm:spPr/>
      <dgm:t>
        <a:bodyPr/>
        <a:lstStyle/>
        <a:p>
          <a:endParaRPr lang="zh-CN" altLang="en-US"/>
        </a:p>
      </dgm:t>
    </dgm:pt>
    <dgm:pt modelId="{922601CA-F814-4FB6-A426-5608D1BEDA51}" type="parTrans" cxnId="{953531F8-CCD4-46A6-B490-DB68D2FBDC8C}">
      <dgm:prSet/>
      <dgm:spPr/>
      <dgm:t>
        <a:bodyPr/>
        <a:lstStyle/>
        <a:p>
          <a:endParaRPr lang="zh-CN" altLang="en-US"/>
        </a:p>
      </dgm:t>
    </dgm:pt>
    <dgm:pt modelId="{78AD1182-6711-44B6-95D9-0543DA065073}" type="pres">
      <dgm:prSet presAssocID="{3ACC6A0D-5AFA-43D3-924D-E42FFE9D840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0A5E051B-36E3-4708-B8E0-CEA45E5AFCA3}" type="pres">
      <dgm:prSet presAssocID="{87F80FA7-1FDC-4687-87AF-749CE58D823F}" presName="linNode" presStyleCnt="0"/>
      <dgm:spPr/>
    </dgm:pt>
    <dgm:pt modelId="{2381FA19-2733-48ED-ABAA-7EDFAF30A094}" type="pres">
      <dgm:prSet presAssocID="{87F80FA7-1FDC-4687-87AF-749CE58D823F}" presName="parentText" presStyleLbl="node1" presStyleIdx="0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6239680-3CB0-4DF4-8F4D-801C589137CD}" type="pres">
      <dgm:prSet presAssocID="{87F80FA7-1FDC-4687-87AF-749CE58D823F}" presName="descendantText" presStyleLbl="align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BBE333D-B468-4E16-8BE4-A0D75FB74CE7}" type="pres">
      <dgm:prSet presAssocID="{538F9D4A-8D14-42DB-88B8-D587CD58C2C0}" presName="sp" presStyleCnt="0"/>
      <dgm:spPr/>
    </dgm:pt>
    <dgm:pt modelId="{FC592209-34A7-4F86-B4A3-CD2205180153}" type="pres">
      <dgm:prSet presAssocID="{BF9FE8BE-983E-41F9-B317-D7015F6F36FA}" presName="linNode" presStyleCnt="0"/>
      <dgm:spPr/>
    </dgm:pt>
    <dgm:pt modelId="{4CE170C5-6DE4-49AE-85C4-BB9332B44101}" type="pres">
      <dgm:prSet presAssocID="{BF9FE8BE-983E-41F9-B317-D7015F6F36FA}" presName="parentText" presStyleLbl="node1" presStyleIdx="1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0313DD0-A4E1-4D7E-AE20-031718C5CEC6}" type="pres">
      <dgm:prSet presAssocID="{BF9FE8BE-983E-41F9-B317-D7015F6F36FA}" presName="descendantText" presStyleLbl="align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05DB555-4FD6-4E60-96BE-FE4E2F0D0366}" type="pres">
      <dgm:prSet presAssocID="{6A4C0EF0-ECC4-4E5F-9FF7-030BF8FA6E52}" presName="sp" presStyleCnt="0"/>
      <dgm:spPr/>
    </dgm:pt>
    <dgm:pt modelId="{A840535B-423A-4CFC-984F-80427C872268}" type="pres">
      <dgm:prSet presAssocID="{4F49577A-6322-459E-8FF2-C71A85FB8A10}" presName="linNode" presStyleCnt="0"/>
      <dgm:spPr/>
    </dgm:pt>
    <dgm:pt modelId="{E8A2056D-40E3-46C3-8DEB-F711CFFDABE5}" type="pres">
      <dgm:prSet presAssocID="{4F49577A-6322-459E-8FF2-C71A85FB8A10}" presName="parentText" presStyleLbl="node1" presStyleIdx="2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DAE57B0-4386-42CD-B7BF-2EB7D32E6BF2}" type="pres">
      <dgm:prSet presAssocID="{4F49577A-6322-459E-8FF2-C71A85FB8A10}" presName="descendantText" presStyleLbl="align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9C91ECF-E223-47CE-8844-FAF1D92E1460}" type="pres">
      <dgm:prSet presAssocID="{AF9E0CEE-D2CF-45C5-AE87-D6B2D0D49884}" presName="sp" presStyleCnt="0"/>
      <dgm:spPr/>
    </dgm:pt>
    <dgm:pt modelId="{B17E93F9-934D-4D5F-9E95-33F5971E5037}" type="pres">
      <dgm:prSet presAssocID="{EEFA96A0-7DBF-42F5-9760-1B682C978D9E}" presName="linNode" presStyleCnt="0"/>
      <dgm:spPr/>
    </dgm:pt>
    <dgm:pt modelId="{5E94653F-6E3A-466B-866E-C0149A07CA40}" type="pres">
      <dgm:prSet presAssocID="{EEFA96A0-7DBF-42F5-9760-1B682C978D9E}" presName="parentText" presStyleLbl="node1" presStyleIdx="3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FAD5F7D-A880-40A0-AE9E-17C80DAA362D}" type="pres">
      <dgm:prSet presAssocID="{EEFA96A0-7DBF-42F5-9760-1B682C978D9E}" presName="descendantText" presStyleLbl="align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EDC8629-9024-4F5C-B802-AB54DBB1889A}" type="pres">
      <dgm:prSet presAssocID="{D021868A-5F15-426D-9BF9-38BC4141536B}" presName="sp" presStyleCnt="0"/>
      <dgm:spPr/>
    </dgm:pt>
    <dgm:pt modelId="{7DFBF7FF-DDB7-4FCB-ADDD-51784835003D}" type="pres">
      <dgm:prSet presAssocID="{0792B64B-B93F-4639-B6ED-F80F72A777A6}" presName="linNode" presStyleCnt="0"/>
      <dgm:spPr/>
    </dgm:pt>
    <dgm:pt modelId="{39A22D0B-8CB7-4C90-A0BE-B94049266003}" type="pres">
      <dgm:prSet presAssocID="{0792B64B-B93F-4639-B6ED-F80F72A777A6}" presName="parentText" presStyleLbl="node1" presStyleIdx="4" presStyleCnt="5" custScaleX="53264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A256C4D-C145-46CA-A9D9-95A8600A7020}" type="pres">
      <dgm:prSet presAssocID="{0792B64B-B93F-4639-B6ED-F80F72A777A6}" presName="descendantText" presStyleLbl="alignAccFollow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98042250-E8D3-C24F-998E-35257558F055}" type="presOf" srcId="{57C62713-E7DE-48EE-AE67-2B709CE47F37}" destId="{3DAE57B0-4386-42CD-B7BF-2EB7D32E6BF2}" srcOrd="0" destOrd="0" presId="urn:microsoft.com/office/officeart/2005/8/layout/vList5"/>
    <dgm:cxn modelId="{953531F8-CCD4-46A6-B490-DB68D2FBDC8C}" srcId="{3ACC6A0D-5AFA-43D3-924D-E42FFE9D8403}" destId="{BF9FE8BE-983E-41F9-B317-D7015F6F36FA}" srcOrd="1" destOrd="0" parTransId="{922601CA-F814-4FB6-A426-5608D1BEDA51}" sibTransId="{6A4C0EF0-ECC4-4E5F-9FF7-030BF8FA6E52}"/>
    <dgm:cxn modelId="{26FFA020-6278-7343-ADC3-6194633064A9}" type="presOf" srcId="{802793A6-CBD1-4C70-9D1B-CC7A314A1196}" destId="{A0313DD0-A4E1-4D7E-AE20-031718C5CEC6}" srcOrd="0" destOrd="0" presId="urn:microsoft.com/office/officeart/2005/8/layout/vList5"/>
    <dgm:cxn modelId="{0FC4DFB9-0AF5-AE41-A4AD-2DAB192694DB}" type="presOf" srcId="{9830C3A0-5D2B-4241-A3F9-9654D05F7988}" destId="{86239680-3CB0-4DF4-8F4D-801C589137CD}" srcOrd="0" destOrd="0" presId="urn:microsoft.com/office/officeart/2005/8/layout/vList5"/>
    <dgm:cxn modelId="{FC362A2E-8681-40D2-9789-5D39FFD036F0}" srcId="{EEFA96A0-7DBF-42F5-9760-1B682C978D9E}" destId="{0EAEA40A-AFEE-4FED-833C-B31C910692E6}" srcOrd="0" destOrd="0" parTransId="{FC157DD3-C8F5-4DFE-9A24-5B43BBD37E38}" sibTransId="{3FD43985-5A2B-4076-9AA0-7DC1E78D6825}"/>
    <dgm:cxn modelId="{AD978664-7D93-4B8B-A41D-83319AAECAA5}" srcId="{3ACC6A0D-5AFA-43D3-924D-E42FFE9D8403}" destId="{4F49577A-6322-459E-8FF2-C71A85FB8A10}" srcOrd="2" destOrd="0" parTransId="{142BD9C9-83BE-4B75-AE86-264CF15FBC3C}" sibTransId="{AF9E0CEE-D2CF-45C5-AE87-D6B2D0D49884}"/>
    <dgm:cxn modelId="{F16C09AB-58F0-4B3A-834A-F3DB59015817}" srcId="{3ACC6A0D-5AFA-43D3-924D-E42FFE9D8403}" destId="{0792B64B-B93F-4639-B6ED-F80F72A777A6}" srcOrd="4" destOrd="0" parTransId="{A1B428BC-E51F-4292-848B-FB24C49792EB}" sibTransId="{E1890F18-DC2F-4720-A639-7AE3593F91FB}"/>
    <dgm:cxn modelId="{3278421F-133D-421B-83BC-75074B864EE6}" srcId="{4F49577A-6322-459E-8FF2-C71A85FB8A10}" destId="{57C62713-E7DE-48EE-AE67-2B709CE47F37}" srcOrd="0" destOrd="0" parTransId="{B43B843D-AEAB-4997-90B5-5567A02135F6}" sibTransId="{8750A376-8D60-4389-A8DF-AB7B9284A5E0}"/>
    <dgm:cxn modelId="{7F626AA8-9ACE-D544-87EC-6E217D3B24F9}" type="presOf" srcId="{EEFA96A0-7DBF-42F5-9760-1B682C978D9E}" destId="{5E94653F-6E3A-466B-866E-C0149A07CA40}" srcOrd="0" destOrd="0" presId="urn:microsoft.com/office/officeart/2005/8/layout/vList5"/>
    <dgm:cxn modelId="{E6229896-613D-FB46-9466-9CB418EAF6B4}" type="presOf" srcId="{BF9FE8BE-983E-41F9-B317-D7015F6F36FA}" destId="{4CE170C5-6DE4-49AE-85C4-BB9332B44101}" srcOrd="0" destOrd="0" presId="urn:microsoft.com/office/officeart/2005/8/layout/vList5"/>
    <dgm:cxn modelId="{24A3A7E8-31EE-4979-B841-407105CED411}" srcId="{0792B64B-B93F-4639-B6ED-F80F72A777A6}" destId="{850919D4-F313-498A-89A2-6006B4A28CAC}" srcOrd="0" destOrd="0" parTransId="{762BBC97-ADCC-4F67-B4ED-DA5A66392793}" sibTransId="{662F3B96-4A79-4EA8-894C-3D8579647F30}"/>
    <dgm:cxn modelId="{2A458589-7906-1C4E-BA92-6AF75C07D916}" type="presOf" srcId="{87F80FA7-1FDC-4687-87AF-749CE58D823F}" destId="{2381FA19-2733-48ED-ABAA-7EDFAF30A094}" srcOrd="0" destOrd="0" presId="urn:microsoft.com/office/officeart/2005/8/layout/vList5"/>
    <dgm:cxn modelId="{4675E0D5-18A4-4064-A6A4-F7DD8FC83BA7}" srcId="{87F80FA7-1FDC-4687-87AF-749CE58D823F}" destId="{9830C3A0-5D2B-4241-A3F9-9654D05F7988}" srcOrd="0" destOrd="0" parTransId="{FED54D61-6AFD-425F-90A5-2213E9AE5F47}" sibTransId="{72823120-D897-48FB-B508-EBE1716B7D64}"/>
    <dgm:cxn modelId="{FB2273BF-8557-3A43-A7B9-44F887A73B97}" type="presOf" srcId="{3ACC6A0D-5AFA-43D3-924D-E42FFE9D8403}" destId="{78AD1182-6711-44B6-95D9-0543DA065073}" srcOrd="0" destOrd="0" presId="urn:microsoft.com/office/officeart/2005/8/layout/vList5"/>
    <dgm:cxn modelId="{2A4A6F9A-8712-8D49-9745-4051A623DD5C}" type="presOf" srcId="{4F49577A-6322-459E-8FF2-C71A85FB8A10}" destId="{E8A2056D-40E3-46C3-8DEB-F711CFFDABE5}" srcOrd="0" destOrd="0" presId="urn:microsoft.com/office/officeart/2005/8/layout/vList5"/>
    <dgm:cxn modelId="{EA74D76F-CFA9-E543-8EB8-55D00D899089}" type="presOf" srcId="{850919D4-F313-498A-89A2-6006B4A28CAC}" destId="{4A256C4D-C145-46CA-A9D9-95A8600A7020}" srcOrd="0" destOrd="0" presId="urn:microsoft.com/office/officeart/2005/8/layout/vList5"/>
    <dgm:cxn modelId="{88E7BAA8-492C-1948-9232-F6848B42D7A9}" type="presOf" srcId="{0792B64B-B93F-4639-B6ED-F80F72A777A6}" destId="{39A22D0B-8CB7-4C90-A0BE-B94049266003}" srcOrd="0" destOrd="0" presId="urn:microsoft.com/office/officeart/2005/8/layout/vList5"/>
    <dgm:cxn modelId="{3F9EA91B-B68F-4C62-903F-27D5B23C46AE}" srcId="{3ACC6A0D-5AFA-43D3-924D-E42FFE9D8403}" destId="{87F80FA7-1FDC-4687-87AF-749CE58D823F}" srcOrd="0" destOrd="0" parTransId="{418358B0-A534-4E2B-B5ED-BE9E02895AFC}" sibTransId="{538F9D4A-8D14-42DB-88B8-D587CD58C2C0}"/>
    <dgm:cxn modelId="{EE93FEAE-DCD6-EF40-84A1-ED581395907D}" type="presOf" srcId="{0EAEA40A-AFEE-4FED-833C-B31C910692E6}" destId="{FFAD5F7D-A880-40A0-AE9E-17C80DAA362D}" srcOrd="0" destOrd="0" presId="urn:microsoft.com/office/officeart/2005/8/layout/vList5"/>
    <dgm:cxn modelId="{B9BABDB1-5FF1-4867-93E9-7B04558D9BBC}" srcId="{3ACC6A0D-5AFA-43D3-924D-E42FFE9D8403}" destId="{EEFA96A0-7DBF-42F5-9760-1B682C978D9E}" srcOrd="3" destOrd="0" parTransId="{0340630C-B312-4000-B364-5E57002B64CE}" sibTransId="{D021868A-5F15-426D-9BF9-38BC4141536B}"/>
    <dgm:cxn modelId="{52AF3023-D549-4D9E-B224-0F61AD712855}" srcId="{BF9FE8BE-983E-41F9-B317-D7015F6F36FA}" destId="{802793A6-CBD1-4C70-9D1B-CC7A314A1196}" srcOrd="0" destOrd="0" parTransId="{FB94CFE1-91A4-46F6-B695-4FF57B7DD47A}" sibTransId="{FF49B0E6-18CB-42E6-9C2D-0F363079C3AE}"/>
    <dgm:cxn modelId="{D2538FEB-3752-8349-A009-C5927E86720D}" type="presParOf" srcId="{78AD1182-6711-44B6-95D9-0543DA065073}" destId="{0A5E051B-36E3-4708-B8E0-CEA45E5AFCA3}" srcOrd="0" destOrd="0" presId="urn:microsoft.com/office/officeart/2005/8/layout/vList5"/>
    <dgm:cxn modelId="{6BBAC756-E924-BB49-9599-86044FED91CE}" type="presParOf" srcId="{0A5E051B-36E3-4708-B8E0-CEA45E5AFCA3}" destId="{2381FA19-2733-48ED-ABAA-7EDFAF30A094}" srcOrd="0" destOrd="0" presId="urn:microsoft.com/office/officeart/2005/8/layout/vList5"/>
    <dgm:cxn modelId="{63AD4B45-B0E8-0845-961C-AE88C3BEDBDD}" type="presParOf" srcId="{0A5E051B-36E3-4708-B8E0-CEA45E5AFCA3}" destId="{86239680-3CB0-4DF4-8F4D-801C589137CD}" srcOrd="1" destOrd="0" presId="urn:microsoft.com/office/officeart/2005/8/layout/vList5"/>
    <dgm:cxn modelId="{06DBDD67-40D0-9B4D-B01A-CB52303F4D1B}" type="presParOf" srcId="{78AD1182-6711-44B6-95D9-0543DA065073}" destId="{4BBE333D-B468-4E16-8BE4-A0D75FB74CE7}" srcOrd="1" destOrd="0" presId="urn:microsoft.com/office/officeart/2005/8/layout/vList5"/>
    <dgm:cxn modelId="{C6C32EAE-1975-064A-9EAA-49E86C238C72}" type="presParOf" srcId="{78AD1182-6711-44B6-95D9-0543DA065073}" destId="{FC592209-34A7-4F86-B4A3-CD2205180153}" srcOrd="2" destOrd="0" presId="urn:microsoft.com/office/officeart/2005/8/layout/vList5"/>
    <dgm:cxn modelId="{878C740E-3EA5-5746-A61B-3811A1B3E6F2}" type="presParOf" srcId="{FC592209-34A7-4F86-B4A3-CD2205180153}" destId="{4CE170C5-6DE4-49AE-85C4-BB9332B44101}" srcOrd="0" destOrd="0" presId="urn:microsoft.com/office/officeart/2005/8/layout/vList5"/>
    <dgm:cxn modelId="{2401B690-A726-8948-A060-D2D322245B6A}" type="presParOf" srcId="{FC592209-34A7-4F86-B4A3-CD2205180153}" destId="{A0313DD0-A4E1-4D7E-AE20-031718C5CEC6}" srcOrd="1" destOrd="0" presId="urn:microsoft.com/office/officeart/2005/8/layout/vList5"/>
    <dgm:cxn modelId="{2350BBD0-286C-5C47-94C1-90C200104BA8}" type="presParOf" srcId="{78AD1182-6711-44B6-95D9-0543DA065073}" destId="{C05DB555-4FD6-4E60-96BE-FE4E2F0D0366}" srcOrd="3" destOrd="0" presId="urn:microsoft.com/office/officeart/2005/8/layout/vList5"/>
    <dgm:cxn modelId="{2115D28F-3CDB-934A-B08B-11E51B20A742}" type="presParOf" srcId="{78AD1182-6711-44B6-95D9-0543DA065073}" destId="{A840535B-423A-4CFC-984F-80427C872268}" srcOrd="4" destOrd="0" presId="urn:microsoft.com/office/officeart/2005/8/layout/vList5"/>
    <dgm:cxn modelId="{842DBAB2-2E15-4B42-9115-D147759397EF}" type="presParOf" srcId="{A840535B-423A-4CFC-984F-80427C872268}" destId="{E8A2056D-40E3-46C3-8DEB-F711CFFDABE5}" srcOrd="0" destOrd="0" presId="urn:microsoft.com/office/officeart/2005/8/layout/vList5"/>
    <dgm:cxn modelId="{E3C87182-889C-AA47-88AD-CEF20DBE3FA8}" type="presParOf" srcId="{A840535B-423A-4CFC-984F-80427C872268}" destId="{3DAE57B0-4386-42CD-B7BF-2EB7D32E6BF2}" srcOrd="1" destOrd="0" presId="urn:microsoft.com/office/officeart/2005/8/layout/vList5"/>
    <dgm:cxn modelId="{FA770818-94DC-D344-B05E-12810FEAEE75}" type="presParOf" srcId="{78AD1182-6711-44B6-95D9-0543DA065073}" destId="{09C91ECF-E223-47CE-8844-FAF1D92E1460}" srcOrd="5" destOrd="0" presId="urn:microsoft.com/office/officeart/2005/8/layout/vList5"/>
    <dgm:cxn modelId="{0AC8D987-44A2-1549-B37E-55BFAC255250}" type="presParOf" srcId="{78AD1182-6711-44B6-95D9-0543DA065073}" destId="{B17E93F9-934D-4D5F-9E95-33F5971E5037}" srcOrd="6" destOrd="0" presId="urn:microsoft.com/office/officeart/2005/8/layout/vList5"/>
    <dgm:cxn modelId="{37ECA292-1A36-C247-89CC-9EA9B3F30DEA}" type="presParOf" srcId="{B17E93F9-934D-4D5F-9E95-33F5971E5037}" destId="{5E94653F-6E3A-466B-866E-C0149A07CA40}" srcOrd="0" destOrd="0" presId="urn:microsoft.com/office/officeart/2005/8/layout/vList5"/>
    <dgm:cxn modelId="{A87A2465-DC65-E143-80B9-8B8AE591194B}" type="presParOf" srcId="{B17E93F9-934D-4D5F-9E95-33F5971E5037}" destId="{FFAD5F7D-A880-40A0-AE9E-17C80DAA362D}" srcOrd="1" destOrd="0" presId="urn:microsoft.com/office/officeart/2005/8/layout/vList5"/>
    <dgm:cxn modelId="{0D6BA4BC-5B13-2349-B146-293F51A269A7}" type="presParOf" srcId="{78AD1182-6711-44B6-95D9-0543DA065073}" destId="{FEDC8629-9024-4F5C-B802-AB54DBB1889A}" srcOrd="7" destOrd="0" presId="urn:microsoft.com/office/officeart/2005/8/layout/vList5"/>
    <dgm:cxn modelId="{71914CFE-2703-DB4B-B144-348839A0537C}" type="presParOf" srcId="{78AD1182-6711-44B6-95D9-0543DA065073}" destId="{7DFBF7FF-DDB7-4FCB-ADDD-51784835003D}" srcOrd="8" destOrd="0" presId="urn:microsoft.com/office/officeart/2005/8/layout/vList5"/>
    <dgm:cxn modelId="{9279C7CA-7A57-F440-97CC-CCB27FBD5795}" type="presParOf" srcId="{7DFBF7FF-DDB7-4FCB-ADDD-51784835003D}" destId="{39A22D0B-8CB7-4C90-A0BE-B94049266003}" srcOrd="0" destOrd="0" presId="urn:microsoft.com/office/officeart/2005/8/layout/vList5"/>
    <dgm:cxn modelId="{4EC84B9B-E300-8E4C-8E7D-273F40EB8CFC}" type="presParOf" srcId="{7DFBF7FF-DDB7-4FCB-ADDD-51784835003D}" destId="{4A256C4D-C145-46CA-A9D9-95A8600A702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239680-3CB0-4DF4-8F4D-801C589137CD}">
      <dsp:nvSpPr>
        <dsp:cNvPr id="0" name=""/>
        <dsp:cNvSpPr/>
      </dsp:nvSpPr>
      <dsp:spPr>
        <a:xfrm rot="5400000">
          <a:off x="4623287" y="-2228180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800" kern="1200" dirty="0" smtClean="0">
              <a:solidFill>
                <a:srgbClr val="1C1C1C"/>
              </a:solidFill>
            </a:rPr>
            <a:t>Use</a:t>
          </a:r>
          <a:r>
            <a:rPr lang="zh-CN" altLang="en-US" sz="2800" kern="1200" dirty="0" smtClean="0">
              <a:solidFill>
                <a:srgbClr val="1C1C1C"/>
              </a:solidFill>
            </a:rPr>
            <a:t> </a:t>
          </a:r>
          <a:r>
            <a:rPr lang="en-US" altLang="zh-CN" sz="2800" kern="1200" dirty="0" smtClean="0">
              <a:solidFill>
                <a:srgbClr val="1C1C1C"/>
              </a:solidFill>
            </a:rPr>
            <a:t>Case</a:t>
          </a:r>
          <a:endParaRPr lang="zh-CN" altLang="en-US" sz="2800" kern="1200" dirty="0">
            <a:solidFill>
              <a:srgbClr val="1C1C1C"/>
            </a:solidFill>
          </a:endParaRPr>
        </a:p>
      </dsp:txBody>
      <dsp:txXfrm rot="-5400000">
        <a:off x="2304502" y="125197"/>
        <a:ext cx="5311600" cy="639438"/>
      </dsp:txXfrm>
    </dsp:sp>
    <dsp:sp modelId="{2381FA19-2733-48ED-ABAA-7EDFAF30A094}">
      <dsp:nvSpPr>
        <dsp:cNvPr id="0" name=""/>
        <dsp:cNvSpPr/>
      </dsp:nvSpPr>
      <dsp:spPr>
        <a:xfrm>
          <a:off x="702730" y="2025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500" kern="1200" dirty="0" smtClean="0">
              <a:solidFill>
                <a:srgbClr val="FFFFFF"/>
              </a:solidFill>
            </a:rPr>
            <a:t>1</a:t>
          </a:r>
          <a:endParaRPr lang="zh-CN" altLang="en-US" sz="4500" kern="1200" dirty="0">
            <a:solidFill>
              <a:srgbClr val="FFFFFF"/>
            </a:solidFill>
          </a:endParaRPr>
        </a:p>
      </dsp:txBody>
      <dsp:txXfrm>
        <a:off x="745970" y="45265"/>
        <a:ext cx="1515292" cy="799298"/>
      </dsp:txXfrm>
    </dsp:sp>
    <dsp:sp modelId="{A0313DD0-A4E1-4D7E-AE20-031718C5CEC6}">
      <dsp:nvSpPr>
        <dsp:cNvPr id="0" name=""/>
        <dsp:cNvSpPr/>
      </dsp:nvSpPr>
      <dsp:spPr>
        <a:xfrm rot="5400000">
          <a:off x="4623287" y="-1298113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de-DE" sz="2800" kern="1200" dirty="0" smtClean="0">
              <a:solidFill>
                <a:srgbClr val="1C1C1C"/>
              </a:solidFill>
            </a:rPr>
            <a:t>Data Collection</a:t>
          </a:r>
          <a:endParaRPr lang="zh-CN" altLang="en-US" sz="2800" kern="1200" dirty="0">
            <a:solidFill>
              <a:srgbClr val="1C1C1C"/>
            </a:solidFill>
          </a:endParaRPr>
        </a:p>
      </dsp:txBody>
      <dsp:txXfrm rot="-5400000">
        <a:off x="2304502" y="1055264"/>
        <a:ext cx="5311600" cy="639438"/>
      </dsp:txXfrm>
    </dsp:sp>
    <dsp:sp modelId="{4CE170C5-6DE4-49AE-85C4-BB9332B44101}">
      <dsp:nvSpPr>
        <dsp:cNvPr id="0" name=""/>
        <dsp:cNvSpPr/>
      </dsp:nvSpPr>
      <dsp:spPr>
        <a:xfrm>
          <a:off x="702730" y="932093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500" kern="1200" dirty="0" smtClean="0">
              <a:solidFill>
                <a:srgbClr val="FFFFFF"/>
              </a:solidFill>
            </a:rPr>
            <a:t>2</a:t>
          </a:r>
          <a:endParaRPr lang="zh-CN" altLang="en-US" sz="4500" kern="1200" dirty="0">
            <a:solidFill>
              <a:srgbClr val="FFFFFF"/>
            </a:solidFill>
          </a:endParaRPr>
        </a:p>
      </dsp:txBody>
      <dsp:txXfrm>
        <a:off x="745970" y="975333"/>
        <a:ext cx="1515292" cy="799298"/>
      </dsp:txXfrm>
    </dsp:sp>
    <dsp:sp modelId="{3DAE57B0-4386-42CD-B7BF-2EB7D32E6BF2}">
      <dsp:nvSpPr>
        <dsp:cNvPr id="0" name=""/>
        <dsp:cNvSpPr/>
      </dsp:nvSpPr>
      <dsp:spPr>
        <a:xfrm rot="5400000">
          <a:off x="4623287" y="-368046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de-DE" sz="2800" kern="1200" dirty="0" smtClean="0">
              <a:solidFill>
                <a:srgbClr val="1C1C1C"/>
              </a:solidFill>
            </a:rPr>
            <a:t>Identity</a:t>
          </a:r>
          <a:r>
            <a:rPr lang="zh-CN" altLang="en-US" sz="2800" kern="1200" dirty="0" smtClean="0">
              <a:solidFill>
                <a:srgbClr val="1C1C1C"/>
              </a:solidFill>
            </a:rPr>
            <a:t> </a:t>
          </a:r>
          <a:r>
            <a:rPr lang="en-US" altLang="zh-CN" sz="2800" kern="1200" dirty="0" smtClean="0">
              <a:solidFill>
                <a:srgbClr val="1C1C1C"/>
              </a:solidFill>
            </a:rPr>
            <a:t>Resolution</a:t>
          </a:r>
          <a:endParaRPr lang="zh-CN" altLang="en-US" sz="2800" kern="1200" dirty="0">
            <a:solidFill>
              <a:srgbClr val="1C1C1C"/>
            </a:solidFill>
          </a:endParaRPr>
        </a:p>
      </dsp:txBody>
      <dsp:txXfrm rot="-5400000">
        <a:off x="2304502" y="1985331"/>
        <a:ext cx="5311600" cy="639438"/>
      </dsp:txXfrm>
    </dsp:sp>
    <dsp:sp modelId="{E8A2056D-40E3-46C3-8DEB-F711CFFDABE5}">
      <dsp:nvSpPr>
        <dsp:cNvPr id="0" name=""/>
        <dsp:cNvSpPr/>
      </dsp:nvSpPr>
      <dsp:spPr>
        <a:xfrm>
          <a:off x="702730" y="1862160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500" kern="1200" dirty="0" smtClean="0">
              <a:solidFill>
                <a:srgbClr val="FFFFFF"/>
              </a:solidFill>
            </a:rPr>
            <a:t>3</a:t>
          </a:r>
          <a:endParaRPr lang="zh-CN" altLang="en-US" sz="4500" kern="1200" dirty="0">
            <a:solidFill>
              <a:srgbClr val="FFFFFF"/>
            </a:solidFill>
          </a:endParaRPr>
        </a:p>
      </dsp:txBody>
      <dsp:txXfrm>
        <a:off x="745970" y="1905400"/>
        <a:ext cx="1515292" cy="799298"/>
      </dsp:txXfrm>
    </dsp:sp>
    <dsp:sp modelId="{FFAD5F7D-A880-40A0-AE9E-17C80DAA362D}">
      <dsp:nvSpPr>
        <dsp:cNvPr id="0" name=""/>
        <dsp:cNvSpPr/>
      </dsp:nvSpPr>
      <dsp:spPr>
        <a:xfrm rot="5400000">
          <a:off x="4623287" y="562021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800" kern="1200" dirty="0" smtClean="0">
              <a:solidFill>
                <a:srgbClr val="1C1C1C"/>
              </a:solidFill>
            </a:rPr>
            <a:t>Data</a:t>
          </a:r>
          <a:r>
            <a:rPr lang="zh-CN" altLang="en-US" sz="2800" kern="1200" dirty="0" smtClean="0">
              <a:solidFill>
                <a:srgbClr val="1C1C1C"/>
              </a:solidFill>
            </a:rPr>
            <a:t> </a:t>
          </a:r>
          <a:r>
            <a:rPr lang="en-US" altLang="zh-CN" sz="2800" kern="1200" dirty="0" smtClean="0">
              <a:solidFill>
                <a:srgbClr val="1C1C1C"/>
              </a:solidFill>
            </a:rPr>
            <a:t>Fusion</a:t>
          </a:r>
          <a:endParaRPr lang="zh-CN" altLang="en-US" sz="2800" kern="1200" dirty="0">
            <a:solidFill>
              <a:srgbClr val="1C1C1C"/>
            </a:solidFill>
          </a:endParaRPr>
        </a:p>
      </dsp:txBody>
      <dsp:txXfrm rot="-5400000">
        <a:off x="2304502" y="2915398"/>
        <a:ext cx="5311600" cy="639438"/>
      </dsp:txXfrm>
    </dsp:sp>
    <dsp:sp modelId="{5E94653F-6E3A-466B-866E-C0149A07CA40}">
      <dsp:nvSpPr>
        <dsp:cNvPr id="0" name=""/>
        <dsp:cNvSpPr/>
      </dsp:nvSpPr>
      <dsp:spPr>
        <a:xfrm>
          <a:off x="702730" y="2792228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500" kern="1200" dirty="0" smtClean="0">
              <a:solidFill>
                <a:srgbClr val="FFFFFF"/>
              </a:solidFill>
            </a:rPr>
            <a:t>4</a:t>
          </a:r>
          <a:endParaRPr lang="zh-CN" altLang="en-US" sz="4500" kern="1200" dirty="0">
            <a:solidFill>
              <a:srgbClr val="FFFFFF"/>
            </a:solidFill>
          </a:endParaRPr>
        </a:p>
      </dsp:txBody>
      <dsp:txXfrm>
        <a:off x="745970" y="2835468"/>
        <a:ext cx="1515292" cy="799298"/>
      </dsp:txXfrm>
    </dsp:sp>
    <dsp:sp modelId="{4A256C4D-C145-46CA-A9D9-95A8600A7020}">
      <dsp:nvSpPr>
        <dsp:cNvPr id="0" name=""/>
        <dsp:cNvSpPr/>
      </dsp:nvSpPr>
      <dsp:spPr>
        <a:xfrm rot="5400000">
          <a:off x="4623287" y="1492088"/>
          <a:ext cx="708622" cy="5346192"/>
        </a:xfrm>
        <a:prstGeom prst="round2SameRect">
          <a:avLst/>
        </a:prstGeom>
        <a:solidFill>
          <a:srgbClr val="FFFFFF">
            <a:alpha val="90000"/>
          </a:srgb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800" kern="1200" dirty="0" smtClean="0">
              <a:solidFill>
                <a:srgbClr val="1C1C1C"/>
              </a:solidFill>
            </a:rPr>
            <a:t>Conclusion</a:t>
          </a:r>
          <a:endParaRPr lang="zh-CN" altLang="en-US" sz="2800" kern="1200" dirty="0">
            <a:solidFill>
              <a:srgbClr val="1C1C1C"/>
            </a:solidFill>
          </a:endParaRPr>
        </a:p>
      </dsp:txBody>
      <dsp:txXfrm rot="-5400000">
        <a:off x="2304502" y="3845465"/>
        <a:ext cx="5311600" cy="639438"/>
      </dsp:txXfrm>
    </dsp:sp>
    <dsp:sp modelId="{39A22D0B-8CB7-4C90-A0BE-B94049266003}">
      <dsp:nvSpPr>
        <dsp:cNvPr id="0" name=""/>
        <dsp:cNvSpPr/>
      </dsp:nvSpPr>
      <dsp:spPr>
        <a:xfrm>
          <a:off x="702730" y="3722295"/>
          <a:ext cx="1601772" cy="88577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0" tIns="85725" rIns="171450" bIns="85725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4500" kern="1200" dirty="0" smtClean="0">
              <a:solidFill>
                <a:srgbClr val="FFFFFF"/>
              </a:solidFill>
            </a:rPr>
            <a:t>5</a:t>
          </a:r>
          <a:endParaRPr lang="zh-CN" altLang="en-US" sz="4500" kern="1200" dirty="0">
            <a:solidFill>
              <a:srgbClr val="FFFFFF"/>
            </a:solidFill>
          </a:endParaRPr>
        </a:p>
      </dsp:txBody>
      <dsp:txXfrm>
        <a:off x="745970" y="3765535"/>
        <a:ext cx="1515292" cy="7992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3913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6057900" y="0"/>
            <a:ext cx="4632325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A03E3D-07BC-4144-BD84-313C3E4F3942}" type="datetimeFigureOut">
              <a:rPr lang="de-DE" smtClean="0"/>
              <a:t>10.12.2015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7189788"/>
            <a:ext cx="4633913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057900" y="7189788"/>
            <a:ext cx="4632325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256400-DBD4-4B3D-AD95-A4CB8C21A1A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5576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633913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057900" y="0"/>
            <a:ext cx="4632325" cy="3794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11AB5B-F37A-430F-9224-1B3907D17264}" type="datetimeFigureOut">
              <a:rPr lang="en-US" smtClean="0"/>
              <a:t>12/10/2015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541713" y="946150"/>
            <a:ext cx="3609975" cy="25542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69975" y="3643313"/>
            <a:ext cx="8553450" cy="29797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189788"/>
            <a:ext cx="4633913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057900" y="7189788"/>
            <a:ext cx="4632325" cy="3794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07833D-285A-4AC5-A08C-41F7A987BA3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693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 and</a:t>
            </a:r>
            <a:r>
              <a:rPr lang="en-US" baseline="0" dirty="0" smtClean="0"/>
              <a:t> good morning</a:t>
            </a:r>
          </a:p>
          <a:p>
            <a:r>
              <a:rPr lang="en-US" baseline="0" dirty="0" smtClean="0"/>
              <a:t>I’d like to welcome you to the presentation of our project results</a:t>
            </a:r>
          </a:p>
          <a:p>
            <a:r>
              <a:rPr lang="en-US" baseline="0" dirty="0" smtClean="0"/>
              <a:t>It was about integrating financial data about companies with data about locations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3209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Ok so moving on, the next dataset DBpedia:</a:t>
            </a:r>
            <a:r>
              <a:rPr lang="en-GB" baseline="0" dirty="0" smtClean="0"/>
              <a:t> won’t go into detail on the gold standard here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291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But it’s interesting,</a:t>
            </a:r>
            <a:r>
              <a:rPr lang="en-GB" baseline="0" dirty="0" smtClean="0"/>
              <a:t> so we used a linearly weighted matching rule with the weights learned from </a:t>
            </a:r>
            <a:r>
              <a:rPr lang="en-GB" baseline="0" dirty="0" err="1" smtClean="0"/>
              <a:t>RapidMiner</a:t>
            </a:r>
            <a:endParaRPr lang="en-GB" baseline="0" dirty="0" smtClean="0"/>
          </a:p>
          <a:p>
            <a:r>
              <a:rPr lang="en-GB" baseline="0" dirty="0" smtClean="0"/>
              <a:t>So some of the important attributes are</a:t>
            </a:r>
          </a:p>
          <a:p>
            <a:r>
              <a:rPr lang="en-GB" baseline="0" dirty="0" smtClean="0"/>
              <a:t>And some of the less important attributes are</a:t>
            </a:r>
          </a:p>
          <a:p>
            <a:r>
              <a:rPr lang="en-GB" baseline="0" dirty="0" smtClean="0"/>
              <a:t>Which sort of confirms our belief that the values in the dataset, especially the numeric ones, are very different, or very sparse, or outdated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2762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 we also used blocking</a:t>
            </a:r>
            <a:r>
              <a:rPr lang="en-GB" baseline="0" dirty="0" smtClean="0"/>
              <a:t> functions here</a:t>
            </a:r>
          </a:p>
          <a:p>
            <a:endParaRPr lang="en-GB" baseline="0" dirty="0" smtClean="0"/>
          </a:p>
          <a:p>
            <a:r>
              <a:rPr lang="en-GB" baseline="0" dirty="0" smtClean="0"/>
              <a:t>The last one we implemented ourselves, and it’s basically a combination of the two: So if either the country OR the </a:t>
            </a:r>
            <a:r>
              <a:rPr lang="en-GB" baseline="0" dirty="0" err="1" smtClean="0"/>
              <a:t>dateFounded</a:t>
            </a:r>
            <a:r>
              <a:rPr lang="en-GB" baseline="0" dirty="0" smtClean="0"/>
              <a:t> match we generate a pair to consider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583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OK and lastly we matched the </a:t>
            </a:r>
            <a:r>
              <a:rPr lang="en-GB" dirty="0" err="1" smtClean="0"/>
              <a:t>dbpedia</a:t>
            </a:r>
            <a:r>
              <a:rPr lang="en-GB" baseline="0" dirty="0" smtClean="0"/>
              <a:t> companies dataset with the </a:t>
            </a:r>
            <a:r>
              <a:rPr lang="en-GB" baseline="0" dirty="0" err="1" smtClean="0"/>
              <a:t>dbpedia</a:t>
            </a:r>
            <a:r>
              <a:rPr lang="en-GB" baseline="0" dirty="0" smtClean="0"/>
              <a:t> locations dataset, here we got a large number of correspondences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3617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 for this</a:t>
            </a:r>
            <a:r>
              <a:rPr lang="en-GB" baseline="0" dirty="0" smtClean="0"/>
              <a:t> last gold standard, the one for the fusion, we took external data from as close a source to the company as possible. So for example the yearly revenue was pretty easy to find in a press release</a:t>
            </a:r>
          </a:p>
          <a:p>
            <a:r>
              <a:rPr lang="en-GB" baseline="0" dirty="0" smtClean="0"/>
              <a:t>If we couldn’t find this, such as  the </a:t>
            </a:r>
            <a:r>
              <a:rPr lang="en-GB" baseline="0" dirty="0" err="1" smtClean="0"/>
              <a:t>numberOfEmployees</a:t>
            </a:r>
            <a:r>
              <a:rPr lang="en-GB" baseline="0" dirty="0" smtClean="0"/>
              <a:t>, we looked on other more reliable websites, such as statista.de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7515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aseline="0" dirty="0" smtClean="0"/>
              <a:t>Ok so next we’ll come to the actual conflict resolution functions, please note this is just an excerpt</a:t>
            </a:r>
          </a:p>
          <a:p>
            <a:r>
              <a:rPr lang="en-GB" baseline="0" dirty="0" smtClean="0"/>
              <a:t>I’ll start with the attribute industries</a:t>
            </a:r>
          </a:p>
          <a:p>
            <a:r>
              <a:rPr lang="en-GB" baseline="0" dirty="0" smtClean="0"/>
              <a:t>We ended up implementing these functions ourselves due to the way we stored the industries for example</a:t>
            </a:r>
          </a:p>
          <a:p>
            <a:endParaRPr lang="en-GB" baseline="0" dirty="0" smtClean="0"/>
          </a:p>
          <a:p>
            <a:r>
              <a:rPr lang="en-GB" baseline="0" dirty="0" smtClean="0"/>
              <a:t>Moving on to </a:t>
            </a:r>
            <a:r>
              <a:rPr lang="en-GB" baseline="0" dirty="0" err="1" smtClean="0"/>
              <a:t>dateFounded</a:t>
            </a:r>
            <a:r>
              <a:rPr lang="en-GB" baseline="0" dirty="0" smtClean="0"/>
              <a:t>: The three functions show seem to make no differences in accuracy. However we decided this approach makes the most sense logically</a:t>
            </a:r>
          </a:p>
          <a:p>
            <a:endParaRPr lang="en-GB" baseline="0" dirty="0" smtClean="0"/>
          </a:p>
          <a:p>
            <a:r>
              <a:rPr lang="en-GB" baseline="0" dirty="0" smtClean="0"/>
              <a:t>An interesting thing to point out is the difference between industries and </a:t>
            </a:r>
            <a:r>
              <a:rPr lang="en-GB" baseline="0" dirty="0" err="1" smtClean="0"/>
              <a:t>keyPeople</a:t>
            </a:r>
            <a:r>
              <a:rPr lang="en-GB" baseline="0" dirty="0" smtClean="0"/>
              <a:t> </a:t>
            </a:r>
            <a:r>
              <a:rPr lang="en-GB" baseline="0" dirty="0" smtClean="0"/>
              <a:t>here: So we also tried </a:t>
            </a:r>
            <a:r>
              <a:rPr lang="en-GB" baseline="0" dirty="0" err="1" smtClean="0"/>
              <a:t>intesection</a:t>
            </a:r>
            <a:r>
              <a:rPr lang="en-GB" baseline="0" dirty="0" smtClean="0"/>
              <a:t> and union. But it </a:t>
            </a:r>
            <a:r>
              <a:rPr lang="en-GB" baseline="0" dirty="0" smtClean="0"/>
              <a:t>seems using intersection with industries is a lot worse than using it for </a:t>
            </a:r>
            <a:r>
              <a:rPr lang="en-GB" baseline="0" dirty="0" err="1" smtClean="0"/>
              <a:t>keyPeople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To explain why maximum accuracy is 0.94: There were some attributes in our fusion gold standard which just </a:t>
            </a:r>
            <a:r>
              <a:rPr lang="en-GB" baseline="0" dirty="0" err="1" smtClean="0"/>
              <a:t>werent</a:t>
            </a:r>
            <a:r>
              <a:rPr lang="en-GB" baseline="0" dirty="0" smtClean="0"/>
              <a:t> contained in any of the datasets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3200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Again just an excerpt</a:t>
            </a:r>
            <a:endParaRPr lang="de-DE" dirty="0" smtClean="0"/>
          </a:p>
          <a:p>
            <a:r>
              <a:rPr lang="en-GB" dirty="0" smtClean="0"/>
              <a:t>So this table</a:t>
            </a:r>
            <a:r>
              <a:rPr lang="en-GB" baseline="0" dirty="0" smtClean="0"/>
              <a:t> shows the attribute densities</a:t>
            </a:r>
          </a:p>
          <a:p>
            <a:r>
              <a:rPr lang="en-GB" baseline="0" dirty="0" smtClean="0"/>
              <a:t>So for example name is 1 for all datasets which is good</a:t>
            </a:r>
            <a:r>
              <a:rPr lang="de-DE" baseline="0" dirty="0" smtClean="0"/>
              <a:t>, because it was non-optional in each query</a:t>
            </a:r>
          </a:p>
          <a:p>
            <a:r>
              <a:rPr lang="en-GB" baseline="0" dirty="0" smtClean="0"/>
              <a:t>One point here: Density for countries in Freebase is rather low: This is due to the nature of </a:t>
            </a:r>
            <a:r>
              <a:rPr lang="en-GB" baseline="0" dirty="0" smtClean="0"/>
              <a:t>freebase. So sometimes it </a:t>
            </a:r>
            <a:r>
              <a:rPr lang="en-GB" baseline="0" dirty="0" smtClean="0"/>
              <a:t>will return a location with a city but no country defined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6140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So,</a:t>
            </a:r>
            <a:r>
              <a:rPr lang="en-GB" baseline="0" dirty="0" smtClean="0"/>
              <a:t> to conclude: </a:t>
            </a:r>
            <a:endParaRPr lang="en-GB" baseline="0" dirty="0" smtClean="0"/>
          </a:p>
          <a:p>
            <a:r>
              <a:rPr lang="en-GB" baseline="0" dirty="0" smtClean="0"/>
              <a:t>Data collection: Goal: Find balance…</a:t>
            </a:r>
            <a:endParaRPr lang="de-DE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Identity resolution: also implemented a blocking function, the one where we use a combination of two attributes</a:t>
            </a:r>
          </a:p>
          <a:p>
            <a:endParaRPr lang="en-GB" baseline="0" dirty="0" smtClean="0"/>
          </a:p>
          <a:p>
            <a:r>
              <a:rPr lang="en-GB" baseline="0" dirty="0" smtClean="0"/>
              <a:t>Data fusion: ended up implementing most of them, mostly because of the way we stored industries and </a:t>
            </a:r>
            <a:r>
              <a:rPr lang="en-GB" baseline="0" dirty="0" err="1" smtClean="0"/>
              <a:t>keypeople</a:t>
            </a:r>
            <a:r>
              <a:rPr lang="en-GB" baseline="0" dirty="0" smtClean="0"/>
              <a:t>, so in a string and separated by a delimiter</a:t>
            </a:r>
          </a:p>
          <a:p>
            <a:r>
              <a:rPr lang="en-GB" baseline="0" dirty="0" smtClean="0"/>
              <a:t>Or because we wanted to use combinations of attributes, or check for completeness</a:t>
            </a:r>
          </a:p>
          <a:p>
            <a:endParaRPr lang="en-GB" baseline="0" dirty="0" smtClean="0"/>
          </a:p>
          <a:p>
            <a:r>
              <a:rPr lang="en-GB" baseline="0" dirty="0" smtClean="0"/>
              <a:t>And just as a quick outlook, so what could be done to improve the result</a:t>
            </a:r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6100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take</a:t>
            </a:r>
            <a:r>
              <a:rPr lang="de-DE" baseline="0" dirty="0" smtClean="0"/>
              <a:t> out </a:t>
            </a:r>
            <a:r>
              <a:rPr lang="de-DE" baseline="0" dirty="0" err="1" smtClean="0"/>
              <a:t>provenance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take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couple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attributes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32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 I’ll begin with our</a:t>
            </a:r>
            <a:r>
              <a:rPr lang="en-GB" baseline="0" dirty="0" smtClean="0"/>
              <a:t> use case, which was the business idea behind our integrated dataset</a:t>
            </a:r>
          </a:p>
          <a:p>
            <a:r>
              <a:rPr lang="en-GB" baseline="0" dirty="0" smtClean="0"/>
              <a:t>Then I’ll continue with the 3 topics of….</a:t>
            </a:r>
          </a:p>
          <a:p>
            <a:r>
              <a:rPr lang="en-GB" baseline="0" dirty="0" smtClean="0"/>
              <a:t>And at the end then I’ll come to a conclusion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029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 for our</a:t>
            </a:r>
            <a:r>
              <a:rPr lang="en-GB" baseline="0" dirty="0" smtClean="0"/>
              <a:t> use case: </a:t>
            </a:r>
            <a:r>
              <a:rPr lang="en-GB" dirty="0" smtClean="0"/>
              <a:t>Basically </a:t>
            </a:r>
            <a:r>
              <a:rPr lang="en-GB" dirty="0" smtClean="0"/>
              <a:t>we considered the integrated dataset</a:t>
            </a:r>
            <a:r>
              <a:rPr lang="en-GB" baseline="0" dirty="0" smtClean="0"/>
              <a:t> from two different perspectives</a:t>
            </a:r>
            <a:endParaRPr lang="en-GB" dirty="0" smtClean="0"/>
          </a:p>
          <a:p>
            <a:r>
              <a:rPr lang="en-GB" dirty="0" smtClean="0"/>
              <a:t>First</a:t>
            </a:r>
            <a:r>
              <a:rPr lang="en-GB" baseline="0" dirty="0" smtClean="0"/>
              <a:t> is sort of from a data science perspectives: so for example…</a:t>
            </a:r>
            <a:endParaRPr lang="en-GB" dirty="0" smtClean="0"/>
          </a:p>
          <a:p>
            <a:r>
              <a:rPr lang="en-GB" dirty="0" smtClean="0"/>
              <a:t>So for example, it would be interesting to know, whether</a:t>
            </a:r>
            <a:r>
              <a:rPr lang="en-GB" baseline="0" dirty="0" smtClean="0"/>
              <a:t> big companies gravitate towards big cities</a:t>
            </a:r>
            <a:r>
              <a:rPr lang="de-DE" baseline="0" dirty="0" smtClean="0"/>
              <a:t>, or whether they have their own „company town“: for example SAP with Walldorf comes to mind</a:t>
            </a:r>
          </a:p>
          <a:p>
            <a:endParaRPr lang="en-GB" baseline="0" dirty="0" smtClean="0"/>
          </a:p>
          <a:p>
            <a:r>
              <a:rPr lang="en-GB" baseline="0" dirty="0" smtClean="0"/>
              <a:t>On the other side we can try and use the dataset from a company perspective</a:t>
            </a:r>
          </a:p>
          <a:p>
            <a:r>
              <a:rPr lang="en-GB" baseline="0" dirty="0" smtClean="0"/>
              <a:t>Here we could </a:t>
            </a:r>
            <a:r>
              <a:rPr lang="en-GB" baseline="0" dirty="0" err="1" smtClean="0"/>
              <a:t>analyze</a:t>
            </a:r>
            <a:r>
              <a:rPr lang="en-GB" baseline="0" dirty="0" smtClean="0"/>
              <a:t>…</a:t>
            </a:r>
          </a:p>
          <a:p>
            <a:endParaRPr lang="en-GB" baseline="0" dirty="0" smtClean="0"/>
          </a:p>
          <a:p>
            <a:r>
              <a:rPr lang="en-GB" baseline="0" dirty="0" smtClean="0"/>
              <a:t>So this is just a </a:t>
            </a:r>
            <a:r>
              <a:rPr lang="en-GB" baseline="0" dirty="0" err="1" smtClean="0"/>
              <a:t>mockup</a:t>
            </a:r>
            <a:r>
              <a:rPr lang="en-GB" baseline="0" dirty="0" smtClean="0"/>
              <a:t>, but it could look like </a:t>
            </a:r>
            <a:r>
              <a:rPr lang="en-GB" baseline="0" dirty="0" smtClean="0"/>
              <a:t>this, where we compare attributes of our own company with attributes of other companies also in the area</a:t>
            </a:r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252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To begin with:</a:t>
            </a:r>
            <a:r>
              <a:rPr lang="en-GB" baseline="0" dirty="0" smtClean="0"/>
              <a:t> Forbes</a:t>
            </a:r>
          </a:p>
          <a:p>
            <a:r>
              <a:rPr lang="en-GB" baseline="0" dirty="0" smtClean="0"/>
              <a:t>I’m sure everyone knows Forbes, publish list of richest people in the world, </a:t>
            </a:r>
            <a:r>
              <a:rPr lang="en-GB" baseline="0" dirty="0" smtClean="0"/>
              <a:t>but </a:t>
            </a:r>
            <a:r>
              <a:rPr lang="en-GB" baseline="0" dirty="0" smtClean="0"/>
              <a:t>also list of 2000 biggest </a:t>
            </a:r>
            <a:r>
              <a:rPr lang="en-GB" baseline="0" dirty="0" smtClean="0"/>
              <a:t>or most successful companies</a:t>
            </a:r>
            <a:endParaRPr lang="en-GB" baseline="0" dirty="0" smtClean="0"/>
          </a:p>
          <a:p>
            <a:r>
              <a:rPr lang="en-GB" baseline="0" dirty="0" smtClean="0"/>
              <a:t>This was a good dataset in the sense that it has very dense attributes and probably very reliable data 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So not to go into too</a:t>
            </a:r>
            <a:r>
              <a:rPr lang="en-GB" baseline="0" dirty="0" smtClean="0"/>
              <a:t> much detail here because a lot of groups used DBpedia and SPARQL</a:t>
            </a:r>
          </a:p>
          <a:p>
            <a:r>
              <a:rPr lang="en-GB" baseline="0" dirty="0" smtClean="0"/>
              <a:t>One thing worth nothing is we had some attributes with multiple values, for example industries</a:t>
            </a:r>
            <a:endParaRPr lang="de-DE" dirty="0" smtClean="0"/>
          </a:p>
          <a:p>
            <a:r>
              <a:rPr lang="de-DE" dirty="0" smtClean="0"/>
              <a:t>We concatenated</a:t>
            </a:r>
            <a:r>
              <a:rPr lang="de-DE" baseline="0" dirty="0" smtClean="0"/>
              <a:t> these</a:t>
            </a:r>
            <a:r>
              <a:rPr lang="de-DE" dirty="0" smtClean="0"/>
              <a:t>, else we had some problems with MapForce</a:t>
            </a:r>
          </a:p>
          <a:p>
            <a:r>
              <a:rPr lang="en-GB" dirty="0" smtClean="0"/>
              <a:t>Also it</a:t>
            </a:r>
            <a:r>
              <a:rPr lang="en-GB" baseline="0" dirty="0" smtClean="0"/>
              <a:t> made a later comparison with for example </a:t>
            </a:r>
            <a:r>
              <a:rPr lang="en-GB" baseline="0" dirty="0" err="1" smtClean="0"/>
              <a:t>Jaccard</a:t>
            </a:r>
            <a:r>
              <a:rPr lang="en-GB" baseline="0" dirty="0" smtClean="0"/>
              <a:t> easier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843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 next we used</a:t>
            </a:r>
            <a:r>
              <a:rPr lang="en-GB" baseline="0" dirty="0" smtClean="0"/>
              <a:t> Freebase: And Freebase is basically an alternative to DBpedia. It also gathers data from different sources, one of them is also Wikipedia</a:t>
            </a:r>
          </a:p>
          <a:p>
            <a:r>
              <a:rPr lang="en-GB" baseline="0" dirty="0" smtClean="0"/>
              <a:t>And to query Freebase you use an “MQL” query, which stands for </a:t>
            </a:r>
            <a:r>
              <a:rPr lang="en-GB" baseline="0" dirty="0" err="1" smtClean="0"/>
              <a:t>Metaweb</a:t>
            </a:r>
            <a:r>
              <a:rPr lang="en-GB" baseline="0" dirty="0" smtClean="0"/>
              <a:t> Query Language</a:t>
            </a:r>
          </a:p>
          <a:p>
            <a:r>
              <a:rPr lang="en-GB" baseline="0" dirty="0" smtClean="0"/>
              <a:t>And the query is basically made in JSON, so if you look here for example we query the name, name shouldn’t be null…</a:t>
            </a:r>
          </a:p>
          <a:p>
            <a:endParaRPr lang="en-GB" baseline="0" dirty="0" smtClean="0"/>
          </a:p>
          <a:p>
            <a:r>
              <a:rPr lang="en-GB" baseline="0" dirty="0" smtClean="0"/>
              <a:t>Lastly we used location data from </a:t>
            </a:r>
            <a:r>
              <a:rPr lang="en-GB" baseline="0" dirty="0" err="1" smtClean="0"/>
              <a:t>dbpedia</a:t>
            </a:r>
            <a:r>
              <a:rPr lang="en-GB" baseline="0" dirty="0" smtClean="0"/>
              <a:t> as well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8435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Next</a:t>
            </a:r>
            <a:r>
              <a:rPr lang="en-GB" baseline="0" dirty="0" smtClean="0"/>
              <a:t> some standard stuff for </a:t>
            </a:r>
            <a:r>
              <a:rPr lang="en-GB" baseline="0" dirty="0" err="1" smtClean="0"/>
              <a:t>preprocessing</a:t>
            </a:r>
            <a:r>
              <a:rPr lang="en-GB" baseline="0" dirty="0" smtClean="0"/>
              <a:t> during data translation</a:t>
            </a:r>
            <a:endParaRPr lang="en-GB" dirty="0" smtClean="0"/>
          </a:p>
          <a:p>
            <a:r>
              <a:rPr lang="en-GB" dirty="0" smtClean="0"/>
              <a:t>To begin with: Some</a:t>
            </a:r>
            <a:r>
              <a:rPr lang="en-GB" baseline="0" dirty="0" smtClean="0"/>
              <a:t> numeric attributes especially from DBpedia were returned in scientific notation</a:t>
            </a:r>
          </a:p>
          <a:p>
            <a:r>
              <a:rPr lang="en-GB" baseline="0" dirty="0" smtClean="0"/>
              <a:t>Remove punctuation</a:t>
            </a:r>
            <a:endParaRPr lang="en-GB" dirty="0" smtClean="0"/>
          </a:p>
          <a:p>
            <a:r>
              <a:rPr lang="en-GB" dirty="0" smtClean="0"/>
              <a:t>Countries:</a:t>
            </a:r>
            <a:r>
              <a:rPr lang="en-GB" baseline="0" dirty="0" smtClean="0"/>
              <a:t> </a:t>
            </a:r>
            <a:r>
              <a:rPr lang="en-GB" dirty="0" smtClean="0"/>
              <a:t>So I think a lot of other groups especially for</a:t>
            </a:r>
            <a:r>
              <a:rPr lang="en-GB" baseline="0" dirty="0" smtClean="0"/>
              <a:t> city use cases also did this</a:t>
            </a:r>
          </a:p>
          <a:p>
            <a:r>
              <a:rPr lang="en-GB" baseline="0" dirty="0" smtClean="0"/>
              <a:t>	For us this was a very important step because it helped with blocking functions: Generated more pairs</a:t>
            </a:r>
          </a:p>
          <a:p>
            <a:r>
              <a:rPr lang="en-GB" baseline="0" dirty="0" smtClean="0"/>
              <a:t>Normalize names: Had to remove URLs in order to be able to compare DBpedia with other datasets</a:t>
            </a:r>
          </a:p>
          <a:p>
            <a:endParaRPr lang="en-GB" baseline="0" dirty="0" smtClean="0"/>
          </a:p>
          <a:p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4465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 next</a:t>
            </a:r>
            <a:r>
              <a:rPr lang="en-GB" baseline="0" dirty="0" smtClean="0"/>
              <a:t> we’ll come to the topic of identity resolution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So this first one, for example,</a:t>
            </a:r>
            <a:r>
              <a:rPr lang="en-GB" baseline="0" dirty="0" smtClean="0"/>
              <a:t> </a:t>
            </a:r>
            <a:r>
              <a:rPr lang="en-GB" dirty="0" smtClean="0"/>
              <a:t>makes sure that our </a:t>
            </a:r>
            <a:r>
              <a:rPr lang="en-GB" dirty="0" err="1" smtClean="0"/>
              <a:t>stopwords</a:t>
            </a:r>
            <a:r>
              <a:rPr lang="en-GB" dirty="0" smtClean="0"/>
              <a:t> removal works </a:t>
            </a:r>
            <a:r>
              <a:rPr lang="en-GB" dirty="0" smtClean="0"/>
              <a:t>properly</a:t>
            </a:r>
          </a:p>
          <a:p>
            <a:r>
              <a:rPr lang="en-GB" dirty="0" smtClean="0"/>
              <a:t>Next one</a:t>
            </a:r>
            <a:r>
              <a:rPr lang="en-GB" baseline="0" dirty="0" smtClean="0"/>
              <a:t> is actually a semantic question: So in reality there are 2 different companies by the same name, they both make power tools, and looking into this further, the Japanese company founded the American one</a:t>
            </a:r>
            <a:endParaRPr lang="de-DE" dirty="0" smtClean="0"/>
          </a:p>
          <a:p>
            <a:r>
              <a:rPr lang="en-GB" dirty="0" smtClean="0"/>
              <a:t>The last one</a:t>
            </a:r>
            <a:r>
              <a:rPr lang="en-GB" baseline="0" dirty="0" smtClean="0"/>
              <a:t> actually keeps popping up, it’s really very hard to match properly</a:t>
            </a:r>
          </a:p>
          <a:p>
            <a:r>
              <a:rPr lang="en-GB" baseline="0" dirty="0" smtClean="0"/>
              <a:t>…and as you can imagine, they have a lot of very similar attribute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4948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Ok so that was the gold standard</a:t>
            </a:r>
            <a:r>
              <a:rPr lang="en-GB" baseline="0" dirty="0" smtClean="0"/>
              <a:t> – next we come to the correspondences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For name</a:t>
            </a:r>
            <a:r>
              <a:rPr lang="en-GB" baseline="0" dirty="0" smtClean="0"/>
              <a:t> we ended up using </a:t>
            </a:r>
            <a:r>
              <a:rPr lang="en-GB" baseline="0" dirty="0" err="1" smtClean="0"/>
              <a:t>Levenshtein</a:t>
            </a:r>
            <a:endParaRPr lang="en-GB" baseline="0" dirty="0" smtClean="0"/>
          </a:p>
          <a:p>
            <a:endParaRPr lang="en-GB" baseline="0" dirty="0" smtClean="0"/>
          </a:p>
          <a:p>
            <a:r>
              <a:rPr lang="en-GB" baseline="0" dirty="0" smtClean="0"/>
              <a:t>For industries we had several different approaches</a:t>
            </a:r>
          </a:p>
          <a:p>
            <a:r>
              <a:rPr lang="en-GB" baseline="0" dirty="0" smtClean="0"/>
              <a:t>So if you consider this string for </a:t>
            </a:r>
            <a:r>
              <a:rPr lang="en-GB" baseline="0" dirty="0" smtClean="0"/>
              <a:t>example</a:t>
            </a:r>
          </a:p>
          <a:p>
            <a:endParaRPr lang="en-GB" baseline="0" dirty="0" smtClean="0"/>
          </a:p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597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Because the datasets were </a:t>
            </a:r>
            <a:r>
              <a:rPr lang="en-GB" dirty="0" smtClean="0"/>
              <a:t>both comparatively </a:t>
            </a:r>
            <a:r>
              <a:rPr lang="en-GB" dirty="0" smtClean="0"/>
              <a:t>small,</a:t>
            </a:r>
            <a:r>
              <a:rPr lang="en-GB" baseline="0" dirty="0" smtClean="0"/>
              <a:t> we were able to use </a:t>
            </a:r>
            <a:r>
              <a:rPr lang="en-GB" baseline="0" dirty="0" err="1" smtClean="0"/>
              <a:t>CrossProduct</a:t>
            </a:r>
            <a:endParaRPr lang="en-GB" baseline="0" dirty="0" smtClean="0"/>
          </a:p>
          <a:p>
            <a:r>
              <a:rPr lang="en-GB" baseline="0" dirty="0" smtClean="0"/>
              <a:t>Also tried </a:t>
            </a:r>
            <a:r>
              <a:rPr lang="en-GB" baseline="0" dirty="0" err="1" smtClean="0"/>
              <a:t>SortedNeighbourhood</a:t>
            </a:r>
            <a:r>
              <a:rPr lang="en-GB" baseline="0" dirty="0" smtClean="0"/>
              <a:t>, but that wasn’t really very successful</a:t>
            </a:r>
            <a:endParaRPr lang="en-GB" baseline="0" dirty="0" smtClean="0"/>
          </a:p>
          <a:p>
            <a:r>
              <a:rPr lang="en-GB" baseline="0" dirty="0" smtClean="0"/>
              <a:t>Used Partitioning when we wanted to test quickly</a:t>
            </a:r>
          </a:p>
          <a:p>
            <a:r>
              <a:rPr lang="en-GB" baseline="0" dirty="0" smtClean="0"/>
              <a:t>The difference between </a:t>
            </a:r>
            <a:r>
              <a:rPr lang="en-GB" baseline="0" dirty="0" err="1" smtClean="0"/>
              <a:t>CrossProduct</a:t>
            </a:r>
            <a:r>
              <a:rPr lang="en-GB" baseline="0" dirty="0" smtClean="0"/>
              <a:t> and Partitioning shows that there are some missing country values in Freebase, which you will see later as well</a:t>
            </a:r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07833D-285A-4AC5-A08C-41F7A987BA3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610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56388" y="7098792"/>
            <a:ext cx="10579608" cy="457961"/>
          </a:xfrm>
          <a:custGeom>
            <a:avLst/>
            <a:gdLst/>
            <a:ahLst/>
            <a:cxnLst/>
            <a:rect l="l" t="t" r="r" b="b"/>
            <a:pathLst>
              <a:path w="10579608" h="457961">
                <a:moveTo>
                  <a:pt x="0" y="0"/>
                </a:moveTo>
                <a:lnTo>
                  <a:pt x="0" y="457961"/>
                </a:lnTo>
                <a:lnTo>
                  <a:pt x="10579608" y="457961"/>
                </a:lnTo>
                <a:lnTo>
                  <a:pt x="1057960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B53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57029" y="686562"/>
            <a:ext cx="10578973" cy="214122"/>
          </a:xfrm>
          <a:custGeom>
            <a:avLst/>
            <a:gdLst/>
            <a:ahLst/>
            <a:cxnLst/>
            <a:rect l="l" t="t" r="r" b="b"/>
            <a:pathLst>
              <a:path w="10578973" h="214122">
                <a:moveTo>
                  <a:pt x="0" y="0"/>
                </a:moveTo>
                <a:lnTo>
                  <a:pt x="0" y="214122"/>
                </a:lnTo>
                <a:lnTo>
                  <a:pt x="10578973" y="214122"/>
                </a:lnTo>
                <a:lnTo>
                  <a:pt x="10578973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B53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57029" y="889254"/>
            <a:ext cx="10578846" cy="621029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9" name="bk object 19"/>
          <p:cNvSpPr/>
          <p:nvPr/>
        </p:nvSpPr>
        <p:spPr>
          <a:xfrm>
            <a:off x="7238886" y="0"/>
            <a:ext cx="3396996" cy="6781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627996" y="3084067"/>
            <a:ext cx="5437406" cy="821224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8752"/>
            <a:ext cx="7485379" cy="189230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292032-F9F7-4259-9C10-58454DB010EB}" type="datetime1">
              <a:rPr lang="en-US" smtClean="0"/>
              <a:t>12/10/2015</a:t>
            </a:fld>
            <a:endParaRPr lang="en-US" dirty="0" smtClean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Universität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Mannhei</a:t>
            </a:r>
            <a:r>
              <a:rPr sz="1350" spc="20" dirty="0" smtClean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Bizer/Bryl/Lehmberg: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Minin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g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FSS201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5 </a:t>
            </a:r>
            <a:r>
              <a:rPr sz="1350" spc="0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sz="1350" spc="-65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ersion: 15.04.2015)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‹#›</a:t>
            </a:fld>
            <a:endParaRPr sz="1350">
              <a:latin typeface="Arial"/>
              <a:cs typeface="Arial"/>
            </a:endParaRPr>
          </a:p>
        </p:txBody>
      </p:sp>
      <p:sp>
        <p:nvSpPr>
          <p:cNvPr id="12" name="object 2"/>
          <p:cNvSpPr txBox="1"/>
          <p:nvPr userDrawn="1"/>
        </p:nvSpPr>
        <p:spPr>
          <a:xfrm>
            <a:off x="58564" y="7178936"/>
            <a:ext cx="3127902" cy="31542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de-DE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de-DE" spc="-5" dirty="0" smtClean="0">
                <a:solidFill>
                  <a:srgbClr val="FFFFFF"/>
                </a:solidFill>
                <a:latin typeface="Arial"/>
                <a:cs typeface="Arial"/>
              </a:rPr>
              <a:t>Web</a:t>
            </a:r>
            <a:r>
              <a:rPr lang="zh-CN" altLang="en-US" spc="-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de-DE" spc="-5" dirty="0" smtClean="0">
                <a:solidFill>
                  <a:srgbClr val="FFFFFF"/>
                </a:solidFill>
                <a:latin typeface="Arial"/>
                <a:cs typeface="Arial"/>
              </a:rPr>
              <a:t>Data Integration Project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5114079" y="7151984"/>
            <a:ext cx="46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CC913FDD-5FDB-4DAF-B493-DAEBA675AFB8}" type="slidenum">
              <a:rPr lang="de-DE" spc="-5" smtClean="0">
                <a:solidFill>
                  <a:srgbClr val="FFFFFF"/>
                </a:solidFill>
                <a:latin typeface="Arial"/>
                <a:cs typeface="Arial"/>
              </a:rPr>
              <a:pPr algn="ctr"/>
              <a:t>‹#›</a:t>
            </a:fld>
            <a:endParaRPr lang="de-DE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7708079" y="7151984"/>
            <a:ext cx="29279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/>
            <a:r>
              <a:rPr lang="en-US" altLang="de-DE" sz="1800" dirty="0" smtClean="0">
                <a:solidFill>
                  <a:schemeClr val="bg1"/>
                </a:solidFill>
              </a:rPr>
              <a:t>Data and Web Science Group</a:t>
            </a:r>
            <a:endParaRPr lang="en-US" altLang="de-DE"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/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err="1" smtClean="0"/>
              <a:t>My</a:t>
            </a:r>
            <a:r>
              <a:rPr lang="de-DE" dirty="0" smtClean="0"/>
              <a:t> </a:t>
            </a:r>
            <a:r>
              <a:rPr lang="de-DE" dirty="0" err="1" smtClean="0"/>
              <a:t>slide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endParaRPr lang="de-DE"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F6E81C-E485-47B9-ABA0-F4D42E4F2B03}" type="datetime1">
              <a:rPr lang="en-US" smtClean="0"/>
              <a:t>12/10/2015</a:t>
            </a:fld>
            <a:endParaRPr lang="en-US" dirty="0" smtClean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40916"/>
            <a:ext cx="4651629" cy="499567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0" y="1740916"/>
            <a:ext cx="4651629" cy="499567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8B919C-43C8-42BC-9ECB-1B6C256CCCDC}" type="datetime1">
              <a:rPr lang="en-US" smtClean="0"/>
              <a:t>12/10/2015</a:t>
            </a:fld>
            <a:endParaRPr lang="en-US" dirty="0" smtClean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Universität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Mannhei</a:t>
            </a:r>
            <a:r>
              <a:rPr sz="1350" spc="20" dirty="0" smtClean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Bizer/Bryl/Lehmberg: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Minin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g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FSS201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5 </a:t>
            </a:r>
            <a:r>
              <a:rPr sz="1350" spc="0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sz="1350" spc="-65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ersion: 15.04.2015)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‹#›</a:t>
            </a:fld>
            <a:endParaRPr sz="1350">
              <a:latin typeface="Arial"/>
              <a:cs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80422-C5E4-4EC7-83E5-71541496CFB1}" type="datetime1">
              <a:rPr lang="en-US" smtClean="0"/>
              <a:t>12/10/2015</a:t>
            </a:fld>
            <a:endParaRPr lang="en-US" dirty="0" smtClean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1536700" y="5918200"/>
            <a:ext cx="8099150" cy="217538"/>
          </a:xfrm>
        </p:spPr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Universität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Mannhei</a:t>
            </a:r>
            <a:r>
              <a:rPr sz="1350" spc="20" dirty="0" smtClean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Bizer/Bryl/Lehmberg: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Minin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g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FSS201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5 </a:t>
            </a:r>
            <a:r>
              <a:rPr sz="1350" spc="0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sz="1350" spc="-65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ersion: 15.04.2015)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‹#›</a:t>
            </a:fld>
            <a:endParaRPr sz="1350" dirty="0">
              <a:latin typeface="Arial"/>
              <a:cs typeface="Arial"/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dirty="0" err="1" smtClean="0"/>
              <a:t>My</a:t>
            </a:r>
            <a:r>
              <a:rPr lang="de-DE" dirty="0" smtClean="0"/>
              <a:t> </a:t>
            </a:r>
            <a:r>
              <a:rPr lang="de-DE" dirty="0" err="1" smtClean="0"/>
              <a:t>slide</a:t>
            </a:r>
            <a:r>
              <a:rPr lang="de-DE" dirty="0" smtClean="0"/>
              <a:t> </a:t>
            </a:r>
            <a:r>
              <a:rPr lang="de-DE" dirty="0" err="1" smtClean="0"/>
              <a:t>number</a:t>
            </a:r>
            <a:endParaRPr lang="de-DE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F94521-6038-4C79-AEB0-64406FE55FAD}" type="datetime1">
              <a:rPr lang="en-US" smtClean="0"/>
              <a:t>12/10/2015</a:t>
            </a:fld>
            <a:endParaRPr lang="en-US" dirty="0" smtClean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/>
          <a:p>
            <a:pPr marL="12700">
              <a:lnSpc>
                <a:spcPct val="100000"/>
              </a:lnSpc>
            </a:pP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Universität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Mannhei</a:t>
            </a:r>
            <a:r>
              <a:rPr sz="1350" spc="20" dirty="0" smtClean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Bizer/Bryl/Lehmberg: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Minin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g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FSS201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5 </a:t>
            </a:r>
            <a:r>
              <a:rPr sz="1350" spc="0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sz="1350" spc="-65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ersion: 15.04.2015)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‹#›</a:t>
            </a:fld>
            <a:endParaRPr sz="1350">
              <a:latin typeface="Arial"/>
              <a:cs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56388" y="7098792"/>
            <a:ext cx="10579608" cy="457961"/>
          </a:xfrm>
          <a:custGeom>
            <a:avLst/>
            <a:gdLst/>
            <a:ahLst/>
            <a:cxnLst/>
            <a:rect l="l" t="t" r="r" b="b"/>
            <a:pathLst>
              <a:path w="10579608" h="457961">
                <a:moveTo>
                  <a:pt x="0" y="0"/>
                </a:moveTo>
                <a:lnTo>
                  <a:pt x="0" y="457961"/>
                </a:lnTo>
                <a:lnTo>
                  <a:pt x="10579608" y="457961"/>
                </a:lnTo>
                <a:lnTo>
                  <a:pt x="10579608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B53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57029" y="686562"/>
            <a:ext cx="10578973" cy="214122"/>
          </a:xfrm>
          <a:custGeom>
            <a:avLst/>
            <a:gdLst/>
            <a:ahLst/>
            <a:cxnLst/>
            <a:rect l="l" t="t" r="r" b="b"/>
            <a:pathLst>
              <a:path w="10578973" h="214122">
                <a:moveTo>
                  <a:pt x="0" y="0"/>
                </a:moveTo>
                <a:lnTo>
                  <a:pt x="0" y="214122"/>
                </a:lnTo>
                <a:lnTo>
                  <a:pt x="10578973" y="214122"/>
                </a:lnTo>
                <a:lnTo>
                  <a:pt x="10578973" y="0"/>
                </a:lnTo>
                <a:lnTo>
                  <a:pt x="0" y="0"/>
                </a:lnTo>
                <a:close/>
              </a:path>
            </a:pathLst>
          </a:custGeom>
          <a:solidFill>
            <a:srgbClr val="003B53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1352" y="125476"/>
            <a:ext cx="9490694" cy="428872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457665" y="1971547"/>
            <a:ext cx="5778069" cy="2000746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552468" y="6598667"/>
            <a:ext cx="3421887" cy="37846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lang="de-DE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pc="15" smtClean="0">
                <a:solidFill>
                  <a:srgbClr val="FFFFFF"/>
                </a:solidFill>
                <a:latin typeface="Arial"/>
                <a:cs typeface="Arial"/>
              </a:rPr>
              <a:pPr/>
              <a:t>‹#›</a:t>
            </a:fld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1382" y="6579074"/>
            <a:ext cx="2459482" cy="37846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10/12/2015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962053" y="6604000"/>
            <a:ext cx="8099150" cy="217538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12700">
              <a:lnSpc>
                <a:spcPct val="100000"/>
              </a:lnSpc>
            </a:pP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Universität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Mannhei</a:t>
            </a:r>
            <a:r>
              <a:rPr sz="1350" spc="20" dirty="0" smtClean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Bizer/Bryl/Lehmberg: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Dat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Minin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g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I 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–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FSS201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5 </a:t>
            </a:r>
            <a:r>
              <a:rPr sz="1350" spc="0" dirty="0" smtClean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sz="1350" spc="-65" dirty="0" smtClean="0">
                <a:solidFill>
                  <a:srgbClr val="FFFFFF"/>
                </a:solidFill>
                <a:latin typeface="Arial"/>
                <a:cs typeface="Arial"/>
              </a:rPr>
              <a:t>V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ersion: 15.04.2015)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 – </a:t>
            </a:r>
            <a:r>
              <a:rPr sz="1350" spc="10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350" spc="5" dirty="0" smtClean="0">
                <a:solidFill>
                  <a:srgbClr val="FFFFFF"/>
                </a:solidFill>
                <a:latin typeface="Arial"/>
                <a:cs typeface="Arial"/>
              </a:rPr>
              <a:t>Slid</a:t>
            </a:r>
            <a:r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fld id="{81D60167-4931-47E6-BA6A-407CBD079E47}" type="slidenum">
              <a:rPr sz="1350" spc="15" dirty="0" smtClean="0">
                <a:solidFill>
                  <a:srgbClr val="FFFFFF"/>
                </a:solidFill>
                <a:latin typeface="Arial"/>
                <a:cs typeface="Arial"/>
              </a:rPr>
              <a:t>‹#›</a:t>
            </a:fld>
            <a:endParaRPr sz="1350" dirty="0">
              <a:latin typeface="Arial"/>
              <a:cs typeface="Arial"/>
            </a:endParaRPr>
          </a:p>
        </p:txBody>
      </p:sp>
      <p:sp>
        <p:nvSpPr>
          <p:cNvPr id="10" name="object 2"/>
          <p:cNvSpPr txBox="1"/>
          <p:nvPr userDrawn="1"/>
        </p:nvSpPr>
        <p:spPr>
          <a:xfrm>
            <a:off x="58564" y="7178936"/>
            <a:ext cx="3127902" cy="31542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marL="12700"/>
            <a:r>
              <a:rPr lang="de-DE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de-DE" spc="-5" dirty="0" smtClean="0">
                <a:solidFill>
                  <a:srgbClr val="FFFFFF"/>
                </a:solidFill>
                <a:latin typeface="Arial"/>
                <a:cs typeface="Arial"/>
              </a:rPr>
              <a:t>Web</a:t>
            </a:r>
            <a:r>
              <a:rPr lang="zh-CN" altLang="en-US" spc="-5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de-DE" spc="-5" dirty="0" smtClean="0">
                <a:solidFill>
                  <a:srgbClr val="FFFFFF"/>
                </a:solidFill>
                <a:latin typeface="Arial"/>
                <a:cs typeface="Arial"/>
              </a:rPr>
              <a:t>Data Integration Project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5114079" y="7151984"/>
            <a:ext cx="4648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CC913FDD-5FDB-4DAF-B493-DAEBA675AFB8}" type="slidenum">
              <a:rPr lang="de-DE" spc="-5" smtClean="0">
                <a:solidFill>
                  <a:srgbClr val="FFFFFF"/>
                </a:solidFill>
                <a:latin typeface="Arial"/>
                <a:cs typeface="Arial"/>
              </a:rPr>
              <a:pPr algn="ctr"/>
              <a:t>‹#›</a:t>
            </a:fld>
            <a:endParaRPr lang="de-DE" dirty="0"/>
          </a:p>
        </p:txBody>
      </p:sp>
      <p:sp>
        <p:nvSpPr>
          <p:cNvPr id="8" name="Rectangle 7"/>
          <p:cNvSpPr/>
          <p:nvPr userDrawn="1"/>
        </p:nvSpPr>
        <p:spPr>
          <a:xfrm>
            <a:off x="7708079" y="7151984"/>
            <a:ext cx="29279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/>
            <a:r>
              <a:rPr lang="en-US" altLang="de-DE" sz="1800" dirty="0" smtClean="0">
                <a:solidFill>
                  <a:schemeClr val="bg1"/>
                </a:solidFill>
              </a:rPr>
              <a:t>Data and Web Science Group</a:t>
            </a:r>
            <a:endParaRPr lang="en-US" altLang="de-DE" sz="1800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2371180" y="1727200"/>
            <a:ext cx="5972144" cy="859046"/>
          </a:xfrm>
          <a:solidFill>
            <a:schemeClr val="bg1">
              <a:alpha val="66000"/>
            </a:schemeClr>
          </a:solidFill>
        </p:spPr>
        <p:txBody>
          <a:bodyPr anchor="ctr">
            <a:normAutofit/>
          </a:bodyPr>
          <a:lstStyle/>
          <a:p>
            <a:pPr algn="ctr"/>
            <a:r>
              <a:rPr lang="en-US" dirty="0" smtClean="0"/>
              <a:t>Companies and locations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848200" y="5778093"/>
            <a:ext cx="1676400" cy="1200329"/>
          </a:xfrm>
          <a:prstGeom prst="rect">
            <a:avLst/>
          </a:prstGeom>
          <a:solidFill>
            <a:schemeClr val="bg1">
              <a:alpha val="8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nb-NO" altLang="zh-CN" dirty="0" err="1" smtClean="0"/>
              <a:t>Yi</a:t>
            </a:r>
            <a:r>
              <a:rPr lang="nb-NO" altLang="zh-CN" dirty="0" smtClean="0"/>
              <a:t>-Ru Cheng</a:t>
            </a:r>
            <a:r>
              <a:rPr lang="en-US" altLang="zh-CN" dirty="0" smtClean="0"/>
              <a:t> </a:t>
            </a:r>
          </a:p>
          <a:p>
            <a:pPr algn="ctr"/>
            <a:r>
              <a:rPr lang="en-US" altLang="zh-CN" dirty="0"/>
              <a:t>Oliver </a:t>
            </a:r>
            <a:r>
              <a:rPr lang="en-US" altLang="zh-CN" dirty="0" err="1" smtClean="0"/>
              <a:t>Frendo</a:t>
            </a:r>
            <a:endParaRPr lang="de-DE" altLang="zh-CN" dirty="0" smtClean="0"/>
          </a:p>
          <a:p>
            <a:pPr algn="ctr"/>
            <a:r>
              <a:rPr lang="tr-TR" altLang="zh-CN" dirty="0" err="1" smtClean="0"/>
              <a:t>Dandan</a:t>
            </a:r>
            <a:r>
              <a:rPr lang="tr-TR" altLang="zh-CN" dirty="0" smtClean="0"/>
              <a:t> </a:t>
            </a:r>
            <a:r>
              <a:rPr lang="tr-TR" altLang="zh-CN" dirty="0"/>
              <a:t>Li </a:t>
            </a:r>
            <a:endParaRPr lang="tr-TR" altLang="zh-CN" dirty="0" smtClean="0"/>
          </a:p>
          <a:p>
            <a:pPr algn="ctr"/>
            <a:r>
              <a:rPr lang="fr-FR" altLang="zh-CN" dirty="0" err="1" smtClean="0"/>
              <a:t>Zehui</a:t>
            </a:r>
            <a:r>
              <a:rPr lang="fr-FR" altLang="zh-CN" dirty="0" smtClean="0"/>
              <a:t> Wang</a:t>
            </a:r>
            <a:endParaRPr lang="fr-FR" altLang="zh-C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(4)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25" name="Rounded Rectangle 24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7" name="Freeform 26"/>
          <p:cNvSpPr/>
          <p:nvPr/>
        </p:nvSpPr>
        <p:spPr>
          <a:xfrm>
            <a:off x="469900" y="5918200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pic>
        <p:nvPicPr>
          <p:cNvPr id="28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014" y="5929917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cxnSp>
        <p:nvCxnSpPr>
          <p:cNvPr id="3" name="Straight Arrow Connector 2"/>
          <p:cNvCxnSpPr/>
          <p:nvPr/>
        </p:nvCxnSpPr>
        <p:spPr>
          <a:xfrm flipH="1">
            <a:off x="1993900" y="2263339"/>
            <a:ext cx="6905249" cy="3620035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3" name="Straight Arrow Connector 7987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6" name="Straight Arrow Connector 79875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8" name="Straight Arrow Connector 79877"/>
          <p:cNvCxnSpPr/>
          <p:nvPr/>
        </p:nvCxnSpPr>
        <p:spPr>
          <a:xfrm>
            <a:off x="7581771" y="3055808"/>
            <a:ext cx="293662" cy="45720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/>
          <p:cNvGrpSpPr/>
          <p:nvPr/>
        </p:nvGrpSpPr>
        <p:grpSpPr>
          <a:xfrm>
            <a:off x="6740749" y="3534686"/>
            <a:ext cx="2277684" cy="886061"/>
            <a:chOff x="1099622" y="3267456"/>
            <a:chExt cx="2633255" cy="1072134"/>
          </a:xfrm>
        </p:grpSpPr>
        <p:sp>
          <p:nvSpPr>
            <p:cNvPr id="40" name="Rounded Rectangle 39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smtClean="0">
                  <a:solidFill>
                    <a:srgbClr val="FFFFFF"/>
                  </a:solidFill>
                </a:rPr>
                <a:t>n=671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7334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(5)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25" name="Rounded Rectangle 24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7" name="Freeform 26"/>
          <p:cNvSpPr/>
          <p:nvPr/>
        </p:nvSpPr>
        <p:spPr>
          <a:xfrm>
            <a:off x="469900" y="5918200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1993900" y="2263339"/>
            <a:ext cx="6905249" cy="3620035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3" name="Straight Arrow Connector 7987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6" name="Straight Arrow Connector 79875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4356100" y="4847668"/>
            <a:ext cx="6200478" cy="2180324"/>
            <a:chOff x="-670304" y="310731"/>
            <a:chExt cx="7724478" cy="990676"/>
          </a:xfrm>
        </p:grpSpPr>
        <p:sp>
          <p:nvSpPr>
            <p:cNvPr id="21" name="Rectangle 20"/>
            <p:cNvSpPr/>
            <p:nvPr/>
          </p:nvSpPr>
          <p:spPr>
            <a:xfrm>
              <a:off x="-670304" y="310731"/>
              <a:ext cx="7724478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Rectangle 21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1700" kern="12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950564" y="4570231"/>
            <a:ext cx="4468706" cy="501840"/>
            <a:chOff x="319193" y="59812"/>
            <a:chExt cx="4468706" cy="501840"/>
          </a:xfrm>
        </p:grpSpPr>
        <p:sp>
          <p:nvSpPr>
            <p:cNvPr id="29" name="Rounded Rectangle 28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sz="1700" b="1" kern="1200" dirty="0" smtClean="0"/>
                <a:t>Learning </a:t>
              </a:r>
              <a:r>
                <a:rPr lang="de-DE" altLang="zh-CN" sz="1700" b="1" kern="1200" dirty="0" err="1" smtClean="0"/>
                <a:t>matching</a:t>
              </a:r>
              <a:r>
                <a:rPr lang="de-DE" altLang="zh-CN" sz="1700" b="1" kern="1200" dirty="0" smtClean="0"/>
                <a:t> </a:t>
              </a:r>
              <a:r>
                <a:rPr lang="de-DE" altLang="zh-CN" sz="1700" b="1" kern="1200" dirty="0" err="1" smtClean="0"/>
                <a:t>rules</a:t>
              </a:r>
              <a:r>
                <a:rPr lang="de-DE" altLang="zh-CN" sz="1700" b="1" kern="1200" dirty="0" smtClean="0"/>
                <a:t> (linear </a:t>
              </a:r>
              <a:r>
                <a:rPr lang="de-DE" altLang="zh-CN" sz="1700" b="1" kern="1200" dirty="0" err="1" smtClean="0"/>
                <a:t>regression</a:t>
              </a:r>
              <a:r>
                <a:rPr lang="de-DE" altLang="zh-CN" sz="1700" b="1" kern="1200" dirty="0" smtClean="0"/>
                <a:t>)</a:t>
              </a:r>
              <a:endParaRPr lang="zh-CN" altLang="en-US" sz="1700" b="1" kern="1200" dirty="0"/>
            </a:p>
          </p:txBody>
        </p:sp>
      </p:grpSp>
      <p:sp>
        <p:nvSpPr>
          <p:cNvPr id="31" name="Rectangle 30"/>
          <p:cNvSpPr/>
          <p:nvPr/>
        </p:nvSpPr>
        <p:spPr>
          <a:xfrm>
            <a:off x="4432300" y="5295459"/>
            <a:ext cx="269795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zh-CN" b="1" dirty="0" smtClean="0"/>
              <a:t>Important attributes:</a:t>
            </a:r>
          </a:p>
          <a:p>
            <a:r>
              <a:rPr lang="en-GB" altLang="zh-CN" dirty="0" smtClean="0"/>
              <a:t>name:		</a:t>
            </a:r>
            <a:r>
              <a:rPr lang="en-US" altLang="zh-CN" dirty="0" smtClean="0"/>
              <a:t>0.689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GB" altLang="zh-CN" dirty="0" err="1" smtClean="0"/>
              <a:t>keyPeople</a:t>
            </a:r>
            <a:r>
              <a:rPr lang="en-GB" altLang="zh-CN" dirty="0" smtClean="0"/>
              <a:t>:	</a:t>
            </a:r>
            <a:r>
              <a:rPr lang="en-US" altLang="zh-CN" dirty="0" smtClean="0"/>
              <a:t>0.377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GB" altLang="zh-CN" dirty="0" smtClean="0"/>
              <a:t>locations:		</a:t>
            </a:r>
            <a:r>
              <a:rPr lang="en-US" altLang="zh-CN" dirty="0" smtClean="0"/>
              <a:t>0.218</a:t>
            </a:r>
            <a:endParaRPr lang="en-GB" altLang="zh-CN" dirty="0"/>
          </a:p>
        </p:txBody>
      </p:sp>
      <p:sp>
        <p:nvSpPr>
          <p:cNvPr id="32" name="Rectangle 31"/>
          <p:cNvSpPr/>
          <p:nvPr/>
        </p:nvSpPr>
        <p:spPr>
          <a:xfrm>
            <a:off x="7023100" y="5314435"/>
            <a:ext cx="36559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zh-CN" b="1" dirty="0" smtClean="0"/>
              <a:t>Unimportant attributes:</a:t>
            </a:r>
          </a:p>
          <a:p>
            <a:r>
              <a:rPr lang="en-GB" altLang="zh-CN" dirty="0" smtClean="0"/>
              <a:t>revenue:			</a:t>
            </a:r>
            <a:r>
              <a:rPr lang="en-US" altLang="zh-CN" dirty="0" smtClean="0"/>
              <a:t>0.000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GB" altLang="zh-CN" dirty="0" err="1" smtClean="0"/>
              <a:t>numberOfEmployees</a:t>
            </a:r>
            <a:r>
              <a:rPr lang="en-GB" altLang="zh-CN" dirty="0" smtClean="0"/>
              <a:t>:	</a:t>
            </a:r>
            <a:r>
              <a:rPr lang="en-US" altLang="zh-CN" dirty="0" smtClean="0"/>
              <a:t>0.000</a:t>
            </a:r>
            <a:endParaRPr lang="en-GB" altLang="zh-CN" dirty="0"/>
          </a:p>
        </p:txBody>
      </p:sp>
      <p:pic>
        <p:nvPicPr>
          <p:cNvPr id="33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014" y="5929917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cxnSp>
        <p:nvCxnSpPr>
          <p:cNvPr id="35" name="Straight Arrow Connector 34"/>
          <p:cNvCxnSpPr/>
          <p:nvPr/>
        </p:nvCxnSpPr>
        <p:spPr>
          <a:xfrm>
            <a:off x="7581771" y="3055808"/>
            <a:ext cx="293662" cy="45720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6740749" y="3534686"/>
            <a:ext cx="2277684" cy="886061"/>
            <a:chOff x="1099622" y="3267456"/>
            <a:chExt cx="2633255" cy="1072134"/>
          </a:xfrm>
        </p:grpSpPr>
        <p:sp>
          <p:nvSpPr>
            <p:cNvPr id="37" name="Rounded Rectangle 36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8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smtClean="0">
                  <a:solidFill>
                    <a:srgbClr val="FFFFFF"/>
                  </a:solidFill>
                </a:rPr>
                <a:t>n=671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6" name="Elbow Connector 5"/>
          <p:cNvCxnSpPr/>
          <p:nvPr/>
        </p:nvCxnSpPr>
        <p:spPr>
          <a:xfrm rot="10800000" flipV="1">
            <a:off x="6510485" y="3977717"/>
            <a:ext cx="392311" cy="586646"/>
          </a:xfrm>
          <a:prstGeom prst="bent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3073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(6)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25" name="Rounded Rectangle 24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7" name="Freeform 26"/>
          <p:cNvSpPr/>
          <p:nvPr/>
        </p:nvSpPr>
        <p:spPr>
          <a:xfrm>
            <a:off x="469900" y="5918200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1993900" y="2263339"/>
            <a:ext cx="6905249" cy="3620035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3" name="Straight Arrow Connector 7987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6" name="Straight Arrow Connector 79875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4356100" y="4847668"/>
            <a:ext cx="6200478" cy="2180324"/>
            <a:chOff x="-670304" y="310731"/>
            <a:chExt cx="7724478" cy="990676"/>
          </a:xfrm>
        </p:grpSpPr>
        <p:sp>
          <p:nvSpPr>
            <p:cNvPr id="21" name="Rectangle 20"/>
            <p:cNvSpPr/>
            <p:nvPr/>
          </p:nvSpPr>
          <p:spPr>
            <a:xfrm>
              <a:off x="-670304" y="310731"/>
              <a:ext cx="7724478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de-DE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1700" kern="12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950564" y="4570231"/>
            <a:ext cx="4468706" cy="501840"/>
            <a:chOff x="319193" y="59812"/>
            <a:chExt cx="4468706" cy="501840"/>
          </a:xfrm>
        </p:grpSpPr>
        <p:sp>
          <p:nvSpPr>
            <p:cNvPr id="29" name="Rounded Rectangle 28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sz="1700" b="1" kern="1200" dirty="0" err="1" smtClean="0"/>
                <a:t>Blocking</a:t>
              </a:r>
              <a:r>
                <a:rPr lang="de-DE" altLang="zh-CN" sz="1700" b="1" kern="1200" dirty="0" smtClean="0"/>
                <a:t> </a:t>
              </a:r>
              <a:r>
                <a:rPr lang="de-DE" altLang="zh-CN" sz="1700" b="1" kern="1200" dirty="0" err="1" smtClean="0"/>
                <a:t>functions</a:t>
              </a:r>
              <a:endParaRPr lang="zh-CN" altLang="en-US" sz="1700" b="1" kern="1200" dirty="0"/>
            </a:p>
          </p:txBody>
        </p:sp>
      </p:grpSp>
      <p:pic>
        <p:nvPicPr>
          <p:cNvPr id="33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014" y="5929917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cxnSp>
        <p:nvCxnSpPr>
          <p:cNvPr id="35" name="Straight Arrow Connector 34"/>
          <p:cNvCxnSpPr/>
          <p:nvPr/>
        </p:nvCxnSpPr>
        <p:spPr>
          <a:xfrm>
            <a:off x="7581771" y="3055808"/>
            <a:ext cx="293662" cy="45720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6740749" y="3534686"/>
            <a:ext cx="2277684" cy="886061"/>
            <a:chOff x="1099622" y="3267456"/>
            <a:chExt cx="2633255" cy="1072134"/>
          </a:xfrm>
        </p:grpSpPr>
        <p:sp>
          <p:nvSpPr>
            <p:cNvPr id="37" name="Rounded Rectangle 36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8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smtClean="0">
                  <a:solidFill>
                    <a:srgbClr val="FFFFFF"/>
                  </a:solidFill>
                </a:rPr>
                <a:t>n=671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6" name="Elbow Connector 5"/>
          <p:cNvCxnSpPr/>
          <p:nvPr/>
        </p:nvCxnSpPr>
        <p:spPr>
          <a:xfrm rot="10800000" flipV="1">
            <a:off x="6510485" y="3977717"/>
            <a:ext cx="392311" cy="586646"/>
          </a:xfrm>
          <a:prstGeom prst="bent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4432300" y="5154474"/>
            <a:ext cx="5410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Partitioning (country)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576 matches, reduction ratio: 15,92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Partitioning (</a:t>
            </a:r>
            <a:r>
              <a:rPr lang="en-GB" altLang="zh-CN" dirty="0" err="1" smtClean="0"/>
              <a:t>dateFounded</a:t>
            </a:r>
            <a:r>
              <a:rPr lang="en-GB" altLang="zh-CN" dirty="0" smtClean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496 matches, reduction ratio: 9,43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Partitioning (combination)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altLang="zh-CN" dirty="0" smtClean="0"/>
              <a:t>671 matches, reduction ratio: 6,13</a:t>
            </a:r>
            <a:endParaRPr lang="en-GB" altLang="zh-CN" dirty="0"/>
          </a:p>
        </p:txBody>
      </p:sp>
    </p:spTree>
    <p:extLst>
      <p:ext uri="{BB962C8B-B14F-4D97-AF65-F5344CB8AC3E}">
        <p14:creationId xmlns:p14="http://schemas.microsoft.com/office/powerpoint/2010/main" val="3888317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(7)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25" name="Rounded Rectangle 24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7" name="Freeform 26"/>
          <p:cNvSpPr/>
          <p:nvPr/>
        </p:nvSpPr>
        <p:spPr>
          <a:xfrm>
            <a:off x="469900" y="5918200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pic>
        <p:nvPicPr>
          <p:cNvPr id="28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2014" y="5929917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sp>
        <p:nvSpPr>
          <p:cNvPr id="29" name="Freeform 28"/>
          <p:cNvSpPr/>
          <p:nvPr/>
        </p:nvSpPr>
        <p:spPr>
          <a:xfrm>
            <a:off x="7580660" y="5906940"/>
            <a:ext cx="2636975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zh-CN" altLang="en-US" sz="2700" kern="1200" dirty="0" smtClean="0"/>
              <a:t> </a:t>
            </a:r>
            <a:r>
              <a:rPr lang="de-DE" altLang="zh-CN" sz="2700" kern="1200" dirty="0" smtClean="0"/>
              <a:t>(</a:t>
            </a:r>
            <a:r>
              <a:rPr lang="de-DE" altLang="zh-CN" sz="2700" kern="1200" dirty="0" err="1" smtClean="0"/>
              <a:t>locations</a:t>
            </a:r>
            <a:r>
              <a:rPr lang="de-DE" altLang="zh-CN" sz="2700" kern="1200" dirty="0" smtClean="0"/>
              <a:t>)</a:t>
            </a:r>
            <a:endParaRPr lang="zh-CN" altLang="en-US" sz="2700" kern="1200" dirty="0"/>
          </a:p>
        </p:txBody>
      </p:sp>
      <p:pic>
        <p:nvPicPr>
          <p:cNvPr id="30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3877" y="5908159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cxnSp>
        <p:nvCxnSpPr>
          <p:cNvPr id="3" name="Straight Arrow Connector 2"/>
          <p:cNvCxnSpPr/>
          <p:nvPr/>
        </p:nvCxnSpPr>
        <p:spPr>
          <a:xfrm flipH="1">
            <a:off x="1993900" y="2263339"/>
            <a:ext cx="6905249" cy="3620035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337219" y="6309615"/>
            <a:ext cx="4172835" cy="28902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3" name="Straight Arrow Connector 7987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6" name="Straight Arrow Connector 79875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878" name="Straight Arrow Connector 79877"/>
          <p:cNvCxnSpPr/>
          <p:nvPr/>
        </p:nvCxnSpPr>
        <p:spPr>
          <a:xfrm>
            <a:off x="7581771" y="3055808"/>
            <a:ext cx="293662" cy="45720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/>
          <p:cNvGrpSpPr/>
          <p:nvPr/>
        </p:nvGrpSpPr>
        <p:grpSpPr>
          <a:xfrm>
            <a:off x="6740749" y="3534686"/>
            <a:ext cx="2277684" cy="886061"/>
            <a:chOff x="1099622" y="3267456"/>
            <a:chExt cx="2633255" cy="1072134"/>
          </a:xfrm>
        </p:grpSpPr>
        <p:sp>
          <p:nvSpPr>
            <p:cNvPr id="40" name="Rounded Rectangle 39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smtClean="0">
                  <a:solidFill>
                    <a:srgbClr val="FFFFFF"/>
                  </a:solidFill>
                </a:rPr>
                <a:t>n=671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83698" y="4923869"/>
            <a:ext cx="2277684" cy="886061"/>
            <a:chOff x="1099622" y="3267456"/>
            <a:chExt cx="2633255" cy="1072134"/>
          </a:xfrm>
        </p:grpSpPr>
        <p:sp>
          <p:nvSpPr>
            <p:cNvPr id="43" name="Rounded Rectangle 42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smtClean="0">
                  <a:solidFill>
                    <a:srgbClr val="FFFFFF"/>
                  </a:solidFill>
                </a:rPr>
                <a:t>n=7,921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79880" name="Straight Arrow Connector 79879"/>
          <p:cNvCxnSpPr/>
          <p:nvPr/>
        </p:nvCxnSpPr>
        <p:spPr>
          <a:xfrm flipV="1">
            <a:off x="5522539" y="5875408"/>
            <a:ext cx="1" cy="41307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6759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smtClean="0"/>
              <a:t>Data Fusion (1): Gold standard</a:t>
            </a:r>
            <a:endParaRPr lang="zh-TW" altLang="en-US" b="1" dirty="0"/>
          </a:p>
        </p:txBody>
      </p:sp>
      <p:sp>
        <p:nvSpPr>
          <p:cNvPr id="9" name="文字方塊 8"/>
          <p:cNvSpPr txBox="1"/>
          <p:nvPr/>
        </p:nvSpPr>
        <p:spPr>
          <a:xfrm>
            <a:off x="335200" y="1422401"/>
            <a:ext cx="2488519" cy="707886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33" tIns="45716" rIns="91433" bIns="45716" rtlCol="0">
            <a:spAutoFit/>
          </a:bodyPr>
          <a:lstStyle/>
          <a:p>
            <a:pPr algn="ctr"/>
            <a:r>
              <a:rPr lang="en-US" altLang="zh-TW" sz="4000" dirty="0"/>
              <a:t>Datasets</a:t>
            </a:r>
            <a:endParaRPr lang="zh-TW" altLang="en-US" sz="4000" dirty="0"/>
          </a:p>
        </p:txBody>
      </p:sp>
      <p:sp>
        <p:nvSpPr>
          <p:cNvPr id="12" name="Down Arrow 2"/>
          <p:cNvSpPr/>
          <p:nvPr/>
        </p:nvSpPr>
        <p:spPr>
          <a:xfrm>
            <a:off x="762752" y="2412010"/>
            <a:ext cx="1633415" cy="2057400"/>
          </a:xfrm>
          <a:prstGeom prst="downArrow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3" tIns="45716" rIns="91433" bIns="4571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b="1" dirty="0" smtClean="0">
                <a:solidFill>
                  <a:schemeClr val="tx1"/>
                </a:solidFill>
              </a:rPr>
              <a:t>Fusion</a:t>
            </a:r>
            <a:endParaRPr lang="de-DE" b="1" dirty="0" smtClean="0">
              <a:solidFill>
                <a:schemeClr val="tx1"/>
              </a:solidFill>
            </a:endParaRPr>
          </a:p>
        </p:txBody>
      </p:sp>
      <p:sp>
        <p:nvSpPr>
          <p:cNvPr id="14" name="Right Arrow 7"/>
          <p:cNvSpPr/>
          <p:nvPr/>
        </p:nvSpPr>
        <p:spPr>
          <a:xfrm rot="10800000">
            <a:off x="2396168" y="2860998"/>
            <a:ext cx="906379" cy="571500"/>
          </a:xfrm>
          <a:prstGeom prst="rightArrow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3" tIns="45716" rIns="91433" bIns="4571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dirty="0" smtClean="0">
              <a:solidFill>
                <a:schemeClr val="tx1"/>
              </a:solidFill>
            </a:endParaRPr>
          </a:p>
        </p:txBody>
      </p:sp>
      <p:pic>
        <p:nvPicPr>
          <p:cNvPr id="15" name="Picture 2" descr="http://edeblog.com/wp-content/uploads/2015/03/gold-standar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496" y="2449388"/>
            <a:ext cx="1398706" cy="139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3001140"/>
              </p:ext>
            </p:extLst>
          </p:nvPr>
        </p:nvGraphicFramePr>
        <p:xfrm>
          <a:off x="4279900" y="1651000"/>
          <a:ext cx="6286090" cy="30327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28800"/>
                <a:gridCol w="445729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Attribute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sz="1800" dirty="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name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IBM</a:t>
                      </a:r>
                      <a:endParaRPr lang="zh-TW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industries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Computer hardware, Information technology consulting,</a:t>
                      </a:r>
                      <a:r>
                        <a:rPr lang="en-US" altLang="zh-TW" sz="1800" baseline="0" dirty="0" smtClean="0"/>
                        <a:t> </a:t>
                      </a:r>
                      <a:r>
                        <a:rPr lang="en-US" altLang="zh-TW" sz="1800" dirty="0" smtClean="0"/>
                        <a:t>Software</a:t>
                      </a:r>
                      <a:endParaRPr lang="zh-TW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revenue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92,800,000,000</a:t>
                      </a:r>
                      <a:endParaRPr lang="zh-TW" altLang="en-US" sz="1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sz="1800" dirty="0" err="1" smtClean="0"/>
                        <a:t>keyPeople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Virginia Rometty</a:t>
                      </a:r>
                      <a:endParaRPr lang="zh-TW" altLang="en-US" sz="1800" dirty="0"/>
                    </a:p>
                  </a:txBody>
                  <a:tcPr/>
                </a:tc>
              </a:tr>
              <a:tr h="640080"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countries</a:t>
                      </a:r>
                      <a:endParaRPr lang="zh-TW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/>
                        <a:t>United States of America</a:t>
                      </a:r>
                      <a:endParaRPr lang="zh-TW" altLang="en-US" sz="1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弧形箭號 (下彎) 2"/>
          <p:cNvSpPr/>
          <p:nvPr/>
        </p:nvSpPr>
        <p:spPr>
          <a:xfrm rot="19479263">
            <a:off x="3095423" y="1405693"/>
            <a:ext cx="1484415" cy="706153"/>
          </a:xfrm>
          <a:prstGeom prst="curvedDownArrow">
            <a:avLst>
              <a:gd name="adj1" fmla="val 21334"/>
              <a:gd name="adj2" fmla="val 50000"/>
              <a:gd name="adj3" fmla="val 44425"/>
            </a:avLst>
          </a:prstGeom>
          <a:solidFill>
            <a:schemeClr val="bg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023100" y="4713668"/>
            <a:ext cx="553998" cy="518732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TW" sz="2400" dirty="0" smtClean="0"/>
              <a:t>……</a:t>
            </a:r>
            <a:endParaRPr lang="zh-TW" altLang="en-US" sz="2400" dirty="0"/>
          </a:p>
        </p:txBody>
      </p:sp>
      <p:sp>
        <p:nvSpPr>
          <p:cNvPr id="16" name="文字方塊 8"/>
          <p:cNvSpPr txBox="1"/>
          <p:nvPr/>
        </p:nvSpPr>
        <p:spPr>
          <a:xfrm>
            <a:off x="330906" y="4751133"/>
            <a:ext cx="2488519" cy="1323431"/>
          </a:xfrm>
          <a:prstGeom prst="rect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33" tIns="45716" rIns="91433" bIns="45716" rtlCol="0">
            <a:spAutoFit/>
          </a:bodyPr>
          <a:lstStyle/>
          <a:p>
            <a:pPr algn="ctr"/>
            <a:r>
              <a:rPr lang="en-US" altLang="zh-TW" sz="4000" dirty="0" smtClean="0"/>
              <a:t>Fused results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142818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Data </a:t>
            </a:r>
            <a:r>
              <a:rPr lang="en-US" altLang="zh-TW" b="1" dirty="0" smtClean="0"/>
              <a:t>Fusion (2) : </a:t>
            </a:r>
            <a:r>
              <a:rPr lang="en-GB" altLang="zh-TW" sz="3700" b="1" dirty="0"/>
              <a:t>Conflict resolution functions</a:t>
            </a:r>
            <a:endParaRPr lang="zh-TW" altLang="en-US" sz="3700" b="1" dirty="0"/>
          </a:p>
        </p:txBody>
      </p:sp>
      <p:graphicFrame>
        <p:nvGraphicFramePr>
          <p:cNvPr id="5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9962152"/>
              </p:ext>
            </p:extLst>
          </p:nvPr>
        </p:nvGraphicFramePr>
        <p:xfrm>
          <a:off x="1155700" y="1041401"/>
          <a:ext cx="8458200" cy="5974080"/>
        </p:xfrm>
        <a:graphic>
          <a:graphicData uri="http://schemas.openxmlformats.org/drawingml/2006/table">
            <a:tbl>
              <a:tblPr firstRow="1" firstCol="1" lastRow="1" lastCol="1" bandRow="1" bandCol="1"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450506"/>
                <a:gridCol w="2213361"/>
                <a:gridCol w="2283938"/>
                <a:gridCol w="1510395"/>
              </a:tblGrid>
              <a:tr h="815880">
                <a:tc>
                  <a:txBody>
                    <a:bodyPr/>
                    <a:lstStyle/>
                    <a:p>
                      <a:pPr algn="ctr"/>
                      <a:endParaRPr lang="en-US" altLang="zh-TW" sz="2000" u="none" strike="noStrike" kern="1200" baseline="0" dirty="0" smtClean="0"/>
                    </a:p>
                    <a:p>
                      <a:pPr algn="ctr"/>
                      <a:r>
                        <a:rPr lang="en-US" altLang="zh-TW" sz="1800" u="none" strike="noStrike" kern="1200" baseline="0" dirty="0" smtClean="0"/>
                        <a:t>Attribute name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1400" u="none" strike="noStrike" kern="1200" baseline="0" dirty="0" smtClean="0"/>
                    </a:p>
                    <a:p>
                      <a:pPr algn="ctr"/>
                      <a:r>
                        <a:rPr lang="en-US" altLang="zh-TW" sz="1800" u="none" strike="noStrike" kern="1200" baseline="0" dirty="0" smtClean="0"/>
                        <a:t>Datasets in which the attribute is found</a:t>
                      </a:r>
                      <a:endParaRPr lang="en-US" altLang="zh-TW" sz="1800" b="0" i="0" u="none" strike="noStrike" kern="1200" baseline="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00B050"/>
                        </a:gs>
                        <a:gs pos="100000">
                          <a:srgbClr val="00863D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1400" u="none" strike="noStrike" kern="1200" baseline="0" smtClean="0"/>
                    </a:p>
                    <a:p>
                      <a:pPr algn="ctr"/>
                      <a:r>
                        <a:rPr lang="en-US" altLang="zh-TW" sz="1800" u="none" strike="noStrike" kern="1200" baseline="0" smtClean="0"/>
                        <a:t>Conflict resolution</a:t>
                      </a:r>
                    </a:p>
                    <a:p>
                      <a:pPr algn="ctr"/>
                      <a:r>
                        <a:rPr lang="en-US" altLang="zh-TW" sz="1800" u="none" strike="noStrike" kern="1200" baseline="0" smtClean="0"/>
                        <a:t>function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92D050"/>
                        </a:gs>
                        <a:gs pos="100000">
                          <a:srgbClr val="639729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altLang="zh-TW" sz="1400" b="1" u="none" strike="noStrike" kern="1200" baseline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en-US" altLang="zh-TW" sz="1800" b="1" u="none" strike="noStrike" kern="1200" baseline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Accuracy</a:t>
                      </a:r>
                      <a:endParaRPr lang="zh-TW" altLang="en-US" sz="1800" b="1" u="none" strike="noStrike" kern="1200" baseline="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FFC000"/>
                        </a:gs>
                        <a:gs pos="100000">
                          <a:srgbClr val="E19205"/>
                        </a:gs>
                      </a:gsLst>
                      <a:lin ang="5400000" scaled="1"/>
                    </a:gradFill>
                  </a:tcPr>
                </a:tc>
              </a:tr>
              <a:tr h="3496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dirty="0" smtClean="0">
                          <a:solidFill>
                            <a:srgbClr val="000000"/>
                          </a:solidFill>
                        </a:rPr>
                        <a:t>industries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Forbes,</a:t>
                      </a:r>
                      <a:r>
                        <a:rPr lang="zh-CN" altLang="en-US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DBpedia,</a:t>
                      </a:r>
                    </a:p>
                    <a:p>
                      <a:pPr algn="ctr"/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Freebase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smtClean="0">
                          <a:solidFill>
                            <a:srgbClr val="000000"/>
                          </a:solidFill>
                        </a:rPr>
                        <a:t>Intersection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smtClean="0">
                          <a:solidFill>
                            <a:srgbClr val="000000"/>
                          </a:solidFill>
                        </a:rPr>
                        <a:t>0.88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349663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Union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61191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dirty="0" err="1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dateFounded</a:t>
                      </a:r>
                      <a:endParaRPr lang="zh-TW" altLang="en-US" sz="2000" u="none" strike="noStrike" kern="1200" baseline="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DBpedia, Freebase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err="1" smtClean="0">
                          <a:solidFill>
                            <a:srgbClr val="000000"/>
                          </a:solidFill>
                        </a:rPr>
                        <a:t>MostComplete</a:t>
                      </a:r>
                      <a:endParaRPr lang="en-US" altLang="zh-TW" sz="1800" u="none" strike="noStrike" kern="1200" baseline="0" dirty="0" smtClean="0">
                        <a:solidFill>
                          <a:srgbClr val="000000"/>
                        </a:solidFill>
                      </a:endParaRPr>
                    </a:p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(date)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611910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err="1" smtClean="0">
                          <a:solidFill>
                            <a:srgbClr val="000000"/>
                          </a:solidFill>
                        </a:rPr>
                        <a:t>MostComplete</a:t>
                      </a:r>
                      <a:endParaRPr lang="en-US" altLang="zh-TW" sz="1800" u="none" strike="noStrike" kern="1200" baseline="0" dirty="0" smtClean="0">
                        <a:solidFill>
                          <a:srgbClr val="000000"/>
                        </a:solidFill>
                      </a:endParaRPr>
                    </a:p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(sample)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353505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Combination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378801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smtClean="0">
                          <a:solidFill>
                            <a:srgbClr val="000000"/>
                          </a:solidFill>
                        </a:rPr>
                        <a:t>marketValue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Forbes</a:t>
                      </a:r>
                      <a:endParaRPr lang="en-US" altLang="zh-TW" sz="2000" b="0" i="0" u="none" strike="noStrike" kern="1200" baseline="0" dirty="0" smtClean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smtClean="0">
                          <a:solidFill>
                            <a:srgbClr val="000000"/>
                          </a:solidFill>
                        </a:rPr>
                        <a:t>SingleSource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34966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dirty="0" err="1" smtClean="0">
                          <a:solidFill>
                            <a:srgbClr val="000000"/>
                          </a:solidFill>
                        </a:rPr>
                        <a:t>keyPeople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u="none" strike="noStrike" kern="1200" baseline="0" dirty="0" smtClean="0">
                          <a:solidFill>
                            <a:srgbClr val="000000"/>
                          </a:solidFill>
                        </a:rPr>
                        <a:t>DBpedia, Freebase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Intersection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smtClean="0">
                          <a:solidFill>
                            <a:srgbClr val="000000"/>
                          </a:solidFill>
                        </a:rPr>
                        <a:t>0.93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349663"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u="none" strike="noStrike" kern="1200" baseline="0" dirty="0" smtClean="0">
                          <a:solidFill>
                            <a:srgbClr val="000000"/>
                          </a:solidFill>
                        </a:rPr>
                        <a:t>Union</a:t>
                      </a:r>
                      <a:endParaRPr lang="zh-TW" altLang="en-US" sz="18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724243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dirty="0" err="1" smtClean="0">
                          <a:solidFill>
                            <a:srgbClr val="000000"/>
                          </a:solidFill>
                        </a:rPr>
                        <a:t>locationName</a:t>
                      </a:r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TW" sz="2000" b="0" u="none" strike="noStrike" kern="1200" baseline="0" dirty="0" smtClean="0">
                          <a:solidFill>
                            <a:srgbClr val="000000"/>
                          </a:solidFill>
                        </a:rPr>
                        <a:t>DBpedia (companies), </a:t>
                      </a:r>
                      <a:br>
                        <a:rPr lang="en-US" altLang="zh-TW" sz="2000" b="0" u="none" strike="noStrike" kern="1200" baseline="0" dirty="0" smtClean="0">
                          <a:solidFill>
                            <a:srgbClr val="000000"/>
                          </a:solidFill>
                        </a:rPr>
                      </a:br>
                      <a:r>
                        <a:rPr lang="en-US" altLang="zh-TW" sz="2000" b="0" u="none" strike="noStrike" kern="1200" baseline="0" dirty="0" smtClean="0">
                          <a:solidFill>
                            <a:srgbClr val="000000"/>
                          </a:solidFill>
                        </a:rPr>
                        <a:t>DBpedia </a:t>
                      </a:r>
                      <a:br>
                        <a:rPr lang="en-US" altLang="zh-TW" sz="2000" b="0" u="none" strike="noStrike" kern="1200" baseline="0" dirty="0" smtClean="0">
                          <a:solidFill>
                            <a:srgbClr val="000000"/>
                          </a:solidFill>
                        </a:rPr>
                      </a:br>
                      <a:r>
                        <a:rPr lang="en-US" altLang="zh-TW" sz="2000" b="0" u="none" strike="noStrike" kern="1200" baseline="0" dirty="0" smtClean="0">
                          <a:solidFill>
                            <a:srgbClr val="000000"/>
                          </a:solidFill>
                        </a:rPr>
                        <a:t>(locations), Freebase</a:t>
                      </a:r>
                      <a:endParaRPr lang="zh-TW" altLang="en-US" sz="20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u="none" strike="noStrike" kern="1200" baseline="0" dirty="0" smtClean="0">
                          <a:solidFill>
                            <a:srgbClr val="000000"/>
                          </a:solidFill>
                        </a:rPr>
                        <a:t>Intersection +</a:t>
                      </a:r>
                    </a:p>
                    <a:p>
                      <a:pPr algn="ctr"/>
                      <a:r>
                        <a:rPr lang="en-US" altLang="zh-TW" sz="1800" b="0" u="none" strike="noStrike" kern="1200" baseline="0" dirty="0" err="1" smtClean="0">
                          <a:solidFill>
                            <a:srgbClr val="000000"/>
                          </a:solidFill>
                        </a:rPr>
                        <a:t>MostComplete</a:t>
                      </a:r>
                      <a:endParaRPr lang="zh-TW" alt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600" b="0" dirty="0" smtClean="0">
                          <a:solidFill>
                            <a:srgbClr val="000000"/>
                          </a:solidFill>
                        </a:rPr>
                        <a:t>0.93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  <a:tr h="820100">
                <a:tc vMerge="1">
                  <a:txBody>
                    <a:bodyPr/>
                    <a:lstStyle/>
                    <a:p>
                      <a:pPr algn="ctr"/>
                      <a:endParaRPr lang="zh-TW" altLang="en-US" sz="200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zh-TW" altLang="en-US" sz="20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blipFill>
                      <a:blip r:embed="rId3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0" u="none" strike="noStrike" kern="1200" baseline="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Union+</a:t>
                      </a:r>
                    </a:p>
                    <a:p>
                      <a:pPr algn="ctr"/>
                      <a:r>
                        <a:rPr lang="de-DE" sz="1800" b="0" u="none" strike="noStrike" kern="1200" baseline="0" dirty="0" smtClean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MostComplete</a:t>
                      </a:r>
                      <a:endParaRPr lang="zh-TW" altLang="en-US" sz="1800" b="0" u="none" strike="noStrike" kern="1200" baseline="0" dirty="0">
                        <a:solidFill>
                          <a:srgbClr val="000000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altLang="zh-TW" sz="1600" b="0" dirty="0" smtClean="0">
                          <a:solidFill>
                            <a:srgbClr val="000000"/>
                          </a:solidFill>
                        </a:rPr>
                        <a:t>0.94</a:t>
                      </a:r>
                      <a:endParaRPr lang="zh-TW" altLang="en-US" sz="1600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  <a:alpha val="34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7510" name="Rectangle 7509"/>
          <p:cNvSpPr/>
          <p:nvPr/>
        </p:nvSpPr>
        <p:spPr>
          <a:xfrm>
            <a:off x="1079500" y="5384800"/>
            <a:ext cx="9144000" cy="1663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5" name="Rectangle 374"/>
          <p:cNvSpPr/>
          <p:nvPr/>
        </p:nvSpPr>
        <p:spPr>
          <a:xfrm>
            <a:off x="850900" y="4683202"/>
            <a:ext cx="9144000" cy="10063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6" name="Rectangle 375"/>
          <p:cNvSpPr/>
          <p:nvPr/>
        </p:nvSpPr>
        <p:spPr>
          <a:xfrm>
            <a:off x="1003300" y="4247994"/>
            <a:ext cx="9144000" cy="10063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7" name="Rectangle 376"/>
          <p:cNvSpPr/>
          <p:nvPr/>
        </p:nvSpPr>
        <p:spPr>
          <a:xfrm>
            <a:off x="698500" y="2630448"/>
            <a:ext cx="9144000" cy="16875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09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10" grpId="0" animBg="1"/>
      <p:bldP spid="375" grpId="0" animBg="1"/>
      <p:bldP spid="376" grpId="0" animBg="1"/>
      <p:bldP spid="37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Data </a:t>
            </a:r>
            <a:r>
              <a:rPr lang="en-US" altLang="zh-TW" b="1" dirty="0" smtClean="0"/>
              <a:t>Fusion (3): Attribute densities</a:t>
            </a:r>
            <a:endParaRPr lang="zh-TW" altLang="en-US" b="1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507783"/>
              </p:ext>
            </p:extLst>
          </p:nvPr>
        </p:nvGraphicFramePr>
        <p:xfrm>
          <a:off x="622300" y="1651000"/>
          <a:ext cx="9601200" cy="4257998"/>
        </p:xfrm>
        <a:graphic>
          <a:graphicData uri="http://schemas.openxmlformats.org/drawingml/2006/table">
            <a:tbl>
              <a:tblPr firstRow="1" firstCol="1" lastRow="1" lastCol="1" bandRow="1" bandCol="1">
                <a:effectLst>
                  <a:outerShdw blurRad="127000" dist="508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2057400"/>
                <a:gridCol w="1676400"/>
                <a:gridCol w="1447800"/>
                <a:gridCol w="1558040"/>
                <a:gridCol w="1489960"/>
                <a:gridCol w="1371600"/>
              </a:tblGrid>
              <a:tr h="110110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Attribute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Forbes</a:t>
                      </a:r>
                    </a:p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(n=2,000)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00B050"/>
                        </a:gs>
                        <a:gs pos="100000">
                          <a:srgbClr val="00863D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Freebase</a:t>
                      </a:r>
                    </a:p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(n=3,182)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92D050"/>
                        </a:gs>
                        <a:gs pos="100000">
                          <a:srgbClr val="639729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DBpedia</a:t>
                      </a:r>
                    </a:p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(n=16,051)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969696"/>
                        </a:gs>
                        <a:gs pos="100000">
                          <a:srgbClr val="646464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Consistencies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FFC000"/>
                        </a:gs>
                        <a:gs pos="100000">
                          <a:srgbClr val="E19205"/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Fused</a:t>
                      </a:r>
                    </a:p>
                    <a:p>
                      <a:pPr algn="ctr"/>
                      <a:r>
                        <a:rPr lang="en-US" altLang="zh-TW" sz="1800" b="0" i="0" u="none" strike="noStrike" kern="1200" baseline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(n=6,470)</a:t>
                      </a:r>
                      <a:endParaRPr lang="zh-TW" altLang="en-US" sz="1800" dirty="0"/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0">
                          <a:srgbClr val="C00000"/>
                        </a:gs>
                        <a:gs pos="100000">
                          <a:srgbClr val="960000"/>
                        </a:gs>
                      </a:gsLst>
                      <a:lin ang="5400000" scaled="1"/>
                    </a:gradFill>
                  </a:tcPr>
                </a:tc>
              </a:tr>
              <a:tr h="629203">
                <a:tc>
                  <a:txBody>
                    <a:bodyPr/>
                    <a:lstStyle/>
                    <a:p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0.97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</a:tr>
              <a:tr h="629203">
                <a:tc>
                  <a:txBody>
                    <a:bodyPr/>
                    <a:lstStyle/>
                    <a:p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countries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0.40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29203">
                <a:tc>
                  <a:txBody>
                    <a:bodyPr/>
                    <a:lstStyle/>
                    <a:p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industries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0.98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0.54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0.61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0.93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0.65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</a:tr>
              <a:tr h="629203">
                <a:tc>
                  <a:txBody>
                    <a:bodyPr/>
                    <a:lstStyle/>
                    <a:p>
                      <a:r>
                        <a:rPr lang="en-US" altLang="zh-TW" sz="1800" b="0" dirty="0" err="1" smtClean="0">
                          <a:solidFill>
                            <a:schemeClr val="tx1"/>
                          </a:solidFill>
                        </a:rPr>
                        <a:t>numberOf</a:t>
                      </a:r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-Employees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0.32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0.38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29203">
                <a:tc>
                  <a:txBody>
                    <a:bodyPr/>
                    <a:lstStyle/>
                    <a:p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locations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0.90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0" dirty="0" smtClean="0">
                          <a:solidFill>
                            <a:schemeClr val="tx1"/>
                          </a:solidFill>
                        </a:rPr>
                        <a:t>1.00</a:t>
                      </a:r>
                      <a:endParaRPr lang="zh-TW" alt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AEA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6193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</a:t>
            </a:r>
            <a:endParaRPr lang="de-DE" dirty="0"/>
          </a:p>
        </p:txBody>
      </p:sp>
      <p:sp>
        <p:nvSpPr>
          <p:cNvPr id="7" name="Freeform 6"/>
          <p:cNvSpPr/>
          <p:nvPr/>
        </p:nvSpPr>
        <p:spPr>
          <a:xfrm>
            <a:off x="2536974" y="1342112"/>
            <a:ext cx="7916539" cy="1074244"/>
          </a:xfrm>
          <a:custGeom>
            <a:avLst/>
            <a:gdLst>
              <a:gd name="connsiteX0" fmla="*/ 179044 w 1074243"/>
              <a:gd name="connsiteY0" fmla="*/ 0 h 7916538"/>
              <a:gd name="connsiteX1" fmla="*/ 895199 w 1074243"/>
              <a:gd name="connsiteY1" fmla="*/ 0 h 7916538"/>
              <a:gd name="connsiteX2" fmla="*/ 1074243 w 1074243"/>
              <a:gd name="connsiteY2" fmla="*/ 179044 h 7916538"/>
              <a:gd name="connsiteX3" fmla="*/ 1074243 w 1074243"/>
              <a:gd name="connsiteY3" fmla="*/ 7916538 h 7916538"/>
              <a:gd name="connsiteX4" fmla="*/ 1074243 w 1074243"/>
              <a:gd name="connsiteY4" fmla="*/ 7916538 h 7916538"/>
              <a:gd name="connsiteX5" fmla="*/ 0 w 1074243"/>
              <a:gd name="connsiteY5" fmla="*/ 7916538 h 7916538"/>
              <a:gd name="connsiteX6" fmla="*/ 0 w 1074243"/>
              <a:gd name="connsiteY6" fmla="*/ 7916538 h 7916538"/>
              <a:gd name="connsiteX7" fmla="*/ 0 w 1074243"/>
              <a:gd name="connsiteY7" fmla="*/ 179044 h 7916538"/>
              <a:gd name="connsiteX8" fmla="*/ 179044 w 1074243"/>
              <a:gd name="connsiteY8" fmla="*/ 0 h 791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74243" h="7916538">
                <a:moveTo>
                  <a:pt x="1074243" y="1319451"/>
                </a:moveTo>
                <a:lnTo>
                  <a:pt x="1074243" y="6597087"/>
                </a:lnTo>
                <a:cubicBezTo>
                  <a:pt x="1074243" y="7325796"/>
                  <a:pt x="1063365" y="7916534"/>
                  <a:pt x="1049947" y="7916534"/>
                </a:cubicBezTo>
                <a:lnTo>
                  <a:pt x="0" y="7916534"/>
                </a:lnTo>
                <a:lnTo>
                  <a:pt x="0" y="7916534"/>
                </a:lnTo>
                <a:lnTo>
                  <a:pt x="0" y="4"/>
                </a:lnTo>
                <a:lnTo>
                  <a:pt x="0" y="4"/>
                </a:lnTo>
                <a:lnTo>
                  <a:pt x="1049947" y="4"/>
                </a:lnTo>
                <a:cubicBezTo>
                  <a:pt x="1063365" y="4"/>
                  <a:pt x="1074243" y="590742"/>
                  <a:pt x="1074243" y="1319451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6201" tIns="90540" rIns="128640" bIns="90541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/>
              <a:t>Flexible data collection from Freebase and DBpedia via queries</a:t>
            </a:r>
            <a:br>
              <a:rPr lang="de-DE" sz="2000" kern="1200" dirty="0" smtClean="0"/>
            </a:br>
            <a:r>
              <a:rPr lang="en-US" altLang="zh-CN" sz="2000" kern="1200" dirty="0" smtClean="0">
                <a:sym typeface="Wingdings" panose="05000000000000000000" pitchFamily="2" charset="2"/>
              </a:rPr>
              <a:t> </a:t>
            </a:r>
            <a:r>
              <a:rPr lang="en-US" altLang="zh-CN" sz="2000" kern="1200" dirty="0" smtClean="0"/>
              <a:t>Goal: Balance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between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enough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data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and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sparsity of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attributes</a:t>
            </a:r>
            <a:endParaRPr lang="de-DE" sz="2000" kern="1200" dirty="0" smtClean="0"/>
          </a:p>
        </p:txBody>
      </p:sp>
      <p:sp>
        <p:nvSpPr>
          <p:cNvPr id="8" name="Freeform 7"/>
          <p:cNvSpPr/>
          <p:nvPr/>
        </p:nvSpPr>
        <p:spPr>
          <a:xfrm>
            <a:off x="165100" y="1207831"/>
            <a:ext cx="2371874" cy="1342804"/>
          </a:xfrm>
          <a:custGeom>
            <a:avLst/>
            <a:gdLst>
              <a:gd name="connsiteX0" fmla="*/ 0 w 2371874"/>
              <a:gd name="connsiteY0" fmla="*/ 223805 h 1342804"/>
              <a:gd name="connsiteX1" fmla="*/ 223805 w 2371874"/>
              <a:gd name="connsiteY1" fmla="*/ 0 h 1342804"/>
              <a:gd name="connsiteX2" fmla="*/ 2148069 w 2371874"/>
              <a:gd name="connsiteY2" fmla="*/ 0 h 1342804"/>
              <a:gd name="connsiteX3" fmla="*/ 2371874 w 2371874"/>
              <a:gd name="connsiteY3" fmla="*/ 223805 h 1342804"/>
              <a:gd name="connsiteX4" fmla="*/ 2371874 w 2371874"/>
              <a:gd name="connsiteY4" fmla="*/ 1118999 h 1342804"/>
              <a:gd name="connsiteX5" fmla="*/ 2148069 w 2371874"/>
              <a:gd name="connsiteY5" fmla="*/ 1342804 h 1342804"/>
              <a:gd name="connsiteX6" fmla="*/ 223805 w 2371874"/>
              <a:gd name="connsiteY6" fmla="*/ 1342804 h 1342804"/>
              <a:gd name="connsiteX7" fmla="*/ 0 w 2371874"/>
              <a:gd name="connsiteY7" fmla="*/ 1118999 h 1342804"/>
              <a:gd name="connsiteX8" fmla="*/ 0 w 2371874"/>
              <a:gd name="connsiteY8" fmla="*/ 223805 h 134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1874" h="1342804">
                <a:moveTo>
                  <a:pt x="0" y="223805"/>
                </a:moveTo>
                <a:cubicBezTo>
                  <a:pt x="0" y="100201"/>
                  <a:pt x="100201" y="0"/>
                  <a:pt x="223805" y="0"/>
                </a:cubicBezTo>
                <a:lnTo>
                  <a:pt x="2148069" y="0"/>
                </a:lnTo>
                <a:cubicBezTo>
                  <a:pt x="2271673" y="0"/>
                  <a:pt x="2371874" y="100201"/>
                  <a:pt x="2371874" y="223805"/>
                </a:cubicBezTo>
                <a:lnTo>
                  <a:pt x="2371874" y="1118999"/>
                </a:lnTo>
                <a:cubicBezTo>
                  <a:pt x="2371874" y="1242603"/>
                  <a:pt x="2271673" y="1342804"/>
                  <a:pt x="2148069" y="1342804"/>
                </a:cubicBezTo>
                <a:lnTo>
                  <a:pt x="223805" y="1342804"/>
                </a:lnTo>
                <a:cubicBezTo>
                  <a:pt x="100201" y="1342804"/>
                  <a:pt x="0" y="1242603"/>
                  <a:pt x="0" y="1118999"/>
                </a:cubicBezTo>
                <a:lnTo>
                  <a:pt x="0" y="22380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090" tIns="130320" rIns="195090" bIns="130320" numCol="1" spcCol="1270" anchor="ctr" anchorCtr="0">
            <a:noAutofit/>
          </a:bodyPr>
          <a:lstStyle/>
          <a:p>
            <a:pPr lvl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3400" kern="1200" dirty="0" smtClean="0"/>
              <a:t>Data Collection</a:t>
            </a:r>
            <a:endParaRPr lang="zh-CN" altLang="en-US" sz="3400" kern="1200" dirty="0">
              <a:solidFill>
                <a:srgbClr val="FFFFFF"/>
              </a:soli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2536974" y="2752056"/>
            <a:ext cx="7916539" cy="1074244"/>
          </a:xfrm>
          <a:custGeom>
            <a:avLst/>
            <a:gdLst>
              <a:gd name="connsiteX0" fmla="*/ 179044 w 1074243"/>
              <a:gd name="connsiteY0" fmla="*/ 0 h 7916538"/>
              <a:gd name="connsiteX1" fmla="*/ 895199 w 1074243"/>
              <a:gd name="connsiteY1" fmla="*/ 0 h 7916538"/>
              <a:gd name="connsiteX2" fmla="*/ 1074243 w 1074243"/>
              <a:gd name="connsiteY2" fmla="*/ 179044 h 7916538"/>
              <a:gd name="connsiteX3" fmla="*/ 1074243 w 1074243"/>
              <a:gd name="connsiteY3" fmla="*/ 7916538 h 7916538"/>
              <a:gd name="connsiteX4" fmla="*/ 1074243 w 1074243"/>
              <a:gd name="connsiteY4" fmla="*/ 7916538 h 7916538"/>
              <a:gd name="connsiteX5" fmla="*/ 0 w 1074243"/>
              <a:gd name="connsiteY5" fmla="*/ 7916538 h 7916538"/>
              <a:gd name="connsiteX6" fmla="*/ 0 w 1074243"/>
              <a:gd name="connsiteY6" fmla="*/ 7916538 h 7916538"/>
              <a:gd name="connsiteX7" fmla="*/ 0 w 1074243"/>
              <a:gd name="connsiteY7" fmla="*/ 179044 h 7916538"/>
              <a:gd name="connsiteX8" fmla="*/ 179044 w 1074243"/>
              <a:gd name="connsiteY8" fmla="*/ 0 h 791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74243" h="7916538">
                <a:moveTo>
                  <a:pt x="1074243" y="1319451"/>
                </a:moveTo>
                <a:lnTo>
                  <a:pt x="1074243" y="6597087"/>
                </a:lnTo>
                <a:cubicBezTo>
                  <a:pt x="1074243" y="7325796"/>
                  <a:pt x="1063365" y="7916534"/>
                  <a:pt x="1049947" y="7916534"/>
                </a:cubicBezTo>
                <a:lnTo>
                  <a:pt x="0" y="7916534"/>
                </a:lnTo>
                <a:lnTo>
                  <a:pt x="0" y="7916534"/>
                </a:lnTo>
                <a:lnTo>
                  <a:pt x="0" y="4"/>
                </a:lnTo>
                <a:lnTo>
                  <a:pt x="0" y="4"/>
                </a:lnTo>
                <a:lnTo>
                  <a:pt x="1049947" y="4"/>
                </a:lnTo>
                <a:cubicBezTo>
                  <a:pt x="1063365" y="4"/>
                  <a:pt x="1074243" y="590742"/>
                  <a:pt x="1074243" y="1319451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6201" tIns="90540" rIns="128640" bIns="90541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/>
              <a:t>Low number of correspondences from Freebase to Forbes</a:t>
            </a:r>
            <a:br>
              <a:rPr lang="de-DE" sz="2000" kern="1200" dirty="0" smtClean="0"/>
            </a:br>
            <a:r>
              <a:rPr lang="de-DE" sz="2000" kern="1200" dirty="0" smtClean="0">
                <a:sym typeface="Wingdings" panose="05000000000000000000" pitchFamily="2" charset="2"/>
              </a:rPr>
              <a:t> Many companies not available in Freebase dataset</a:t>
            </a:r>
            <a:endParaRPr lang="de-DE" sz="2000" kern="1200" dirty="0" smtClean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/>
              <a:t>High number of correspondences for locations </a:t>
            </a:r>
          </a:p>
        </p:txBody>
      </p:sp>
      <p:sp>
        <p:nvSpPr>
          <p:cNvPr id="10" name="Freeform 9"/>
          <p:cNvSpPr/>
          <p:nvPr/>
        </p:nvSpPr>
        <p:spPr>
          <a:xfrm>
            <a:off x="165100" y="2617776"/>
            <a:ext cx="2371874" cy="1342804"/>
          </a:xfrm>
          <a:custGeom>
            <a:avLst/>
            <a:gdLst>
              <a:gd name="connsiteX0" fmla="*/ 0 w 2371874"/>
              <a:gd name="connsiteY0" fmla="*/ 223805 h 1342804"/>
              <a:gd name="connsiteX1" fmla="*/ 223805 w 2371874"/>
              <a:gd name="connsiteY1" fmla="*/ 0 h 1342804"/>
              <a:gd name="connsiteX2" fmla="*/ 2148069 w 2371874"/>
              <a:gd name="connsiteY2" fmla="*/ 0 h 1342804"/>
              <a:gd name="connsiteX3" fmla="*/ 2371874 w 2371874"/>
              <a:gd name="connsiteY3" fmla="*/ 223805 h 1342804"/>
              <a:gd name="connsiteX4" fmla="*/ 2371874 w 2371874"/>
              <a:gd name="connsiteY4" fmla="*/ 1118999 h 1342804"/>
              <a:gd name="connsiteX5" fmla="*/ 2148069 w 2371874"/>
              <a:gd name="connsiteY5" fmla="*/ 1342804 h 1342804"/>
              <a:gd name="connsiteX6" fmla="*/ 223805 w 2371874"/>
              <a:gd name="connsiteY6" fmla="*/ 1342804 h 1342804"/>
              <a:gd name="connsiteX7" fmla="*/ 0 w 2371874"/>
              <a:gd name="connsiteY7" fmla="*/ 1118999 h 1342804"/>
              <a:gd name="connsiteX8" fmla="*/ 0 w 2371874"/>
              <a:gd name="connsiteY8" fmla="*/ 223805 h 134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1874" h="1342804">
                <a:moveTo>
                  <a:pt x="0" y="223805"/>
                </a:moveTo>
                <a:cubicBezTo>
                  <a:pt x="0" y="100201"/>
                  <a:pt x="100201" y="0"/>
                  <a:pt x="223805" y="0"/>
                </a:cubicBezTo>
                <a:lnTo>
                  <a:pt x="2148069" y="0"/>
                </a:lnTo>
                <a:cubicBezTo>
                  <a:pt x="2271673" y="0"/>
                  <a:pt x="2371874" y="100201"/>
                  <a:pt x="2371874" y="223805"/>
                </a:cubicBezTo>
                <a:lnTo>
                  <a:pt x="2371874" y="1118999"/>
                </a:lnTo>
                <a:cubicBezTo>
                  <a:pt x="2371874" y="1242603"/>
                  <a:pt x="2271673" y="1342804"/>
                  <a:pt x="2148069" y="1342804"/>
                </a:cubicBezTo>
                <a:lnTo>
                  <a:pt x="223805" y="1342804"/>
                </a:lnTo>
                <a:cubicBezTo>
                  <a:pt x="100201" y="1342804"/>
                  <a:pt x="0" y="1242603"/>
                  <a:pt x="0" y="1118999"/>
                </a:cubicBezTo>
                <a:lnTo>
                  <a:pt x="0" y="22380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090" tIns="130320" rIns="195090" bIns="130320" numCol="1" spcCol="1270" anchor="ctr" anchorCtr="0">
            <a:noAutofit/>
          </a:bodyPr>
          <a:lstStyle/>
          <a:p>
            <a:pPr lvl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3400" kern="1200" dirty="0" smtClean="0"/>
              <a:t>Identity Resolution</a:t>
            </a:r>
            <a:endParaRPr lang="zh-CN" altLang="en-US" sz="3400" kern="1200" dirty="0">
              <a:solidFill>
                <a:srgbClr val="FFFFFF"/>
              </a:solidFill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2536974" y="4162001"/>
            <a:ext cx="7916539" cy="1074244"/>
          </a:xfrm>
          <a:custGeom>
            <a:avLst/>
            <a:gdLst>
              <a:gd name="connsiteX0" fmla="*/ 179044 w 1074243"/>
              <a:gd name="connsiteY0" fmla="*/ 0 h 7916538"/>
              <a:gd name="connsiteX1" fmla="*/ 895199 w 1074243"/>
              <a:gd name="connsiteY1" fmla="*/ 0 h 7916538"/>
              <a:gd name="connsiteX2" fmla="*/ 1074243 w 1074243"/>
              <a:gd name="connsiteY2" fmla="*/ 179044 h 7916538"/>
              <a:gd name="connsiteX3" fmla="*/ 1074243 w 1074243"/>
              <a:gd name="connsiteY3" fmla="*/ 7916538 h 7916538"/>
              <a:gd name="connsiteX4" fmla="*/ 1074243 w 1074243"/>
              <a:gd name="connsiteY4" fmla="*/ 7916538 h 7916538"/>
              <a:gd name="connsiteX5" fmla="*/ 0 w 1074243"/>
              <a:gd name="connsiteY5" fmla="*/ 7916538 h 7916538"/>
              <a:gd name="connsiteX6" fmla="*/ 0 w 1074243"/>
              <a:gd name="connsiteY6" fmla="*/ 7916538 h 7916538"/>
              <a:gd name="connsiteX7" fmla="*/ 0 w 1074243"/>
              <a:gd name="connsiteY7" fmla="*/ 179044 h 7916538"/>
              <a:gd name="connsiteX8" fmla="*/ 179044 w 1074243"/>
              <a:gd name="connsiteY8" fmla="*/ 0 h 791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74243" h="7916538">
                <a:moveTo>
                  <a:pt x="1074243" y="1319451"/>
                </a:moveTo>
                <a:lnTo>
                  <a:pt x="1074243" y="6597087"/>
                </a:lnTo>
                <a:cubicBezTo>
                  <a:pt x="1074243" y="7325796"/>
                  <a:pt x="1063365" y="7916534"/>
                  <a:pt x="1049947" y="7916534"/>
                </a:cubicBezTo>
                <a:lnTo>
                  <a:pt x="0" y="7916534"/>
                </a:lnTo>
                <a:lnTo>
                  <a:pt x="0" y="7916534"/>
                </a:lnTo>
                <a:lnTo>
                  <a:pt x="0" y="4"/>
                </a:lnTo>
                <a:lnTo>
                  <a:pt x="0" y="4"/>
                </a:lnTo>
                <a:lnTo>
                  <a:pt x="1049947" y="4"/>
                </a:lnTo>
                <a:cubicBezTo>
                  <a:pt x="1063365" y="4"/>
                  <a:pt x="1074243" y="590742"/>
                  <a:pt x="1074243" y="1319451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6201" tIns="90540" rIns="128640" bIns="90541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sz="2000" kern="1200" dirty="0" smtClean="0"/>
              <a:t>Implemented fusion functions</a:t>
            </a:r>
            <a:endParaRPr lang="de-DE" sz="2000" kern="1200" dirty="0" smtClean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>
                <a:sym typeface="Wingdings" panose="05000000000000000000" pitchFamily="2" charset="2"/>
              </a:rPr>
              <a:t>Fused entities: 6,470</a:t>
            </a:r>
            <a:endParaRPr lang="de-DE" sz="2000" kern="1200" dirty="0" smtClean="0"/>
          </a:p>
        </p:txBody>
      </p:sp>
      <p:sp>
        <p:nvSpPr>
          <p:cNvPr id="12" name="Freeform 11"/>
          <p:cNvSpPr/>
          <p:nvPr/>
        </p:nvSpPr>
        <p:spPr>
          <a:xfrm>
            <a:off x="165100" y="4027720"/>
            <a:ext cx="2371874" cy="1342804"/>
          </a:xfrm>
          <a:custGeom>
            <a:avLst/>
            <a:gdLst>
              <a:gd name="connsiteX0" fmla="*/ 0 w 2371874"/>
              <a:gd name="connsiteY0" fmla="*/ 223805 h 1342804"/>
              <a:gd name="connsiteX1" fmla="*/ 223805 w 2371874"/>
              <a:gd name="connsiteY1" fmla="*/ 0 h 1342804"/>
              <a:gd name="connsiteX2" fmla="*/ 2148069 w 2371874"/>
              <a:gd name="connsiteY2" fmla="*/ 0 h 1342804"/>
              <a:gd name="connsiteX3" fmla="*/ 2371874 w 2371874"/>
              <a:gd name="connsiteY3" fmla="*/ 223805 h 1342804"/>
              <a:gd name="connsiteX4" fmla="*/ 2371874 w 2371874"/>
              <a:gd name="connsiteY4" fmla="*/ 1118999 h 1342804"/>
              <a:gd name="connsiteX5" fmla="*/ 2148069 w 2371874"/>
              <a:gd name="connsiteY5" fmla="*/ 1342804 h 1342804"/>
              <a:gd name="connsiteX6" fmla="*/ 223805 w 2371874"/>
              <a:gd name="connsiteY6" fmla="*/ 1342804 h 1342804"/>
              <a:gd name="connsiteX7" fmla="*/ 0 w 2371874"/>
              <a:gd name="connsiteY7" fmla="*/ 1118999 h 1342804"/>
              <a:gd name="connsiteX8" fmla="*/ 0 w 2371874"/>
              <a:gd name="connsiteY8" fmla="*/ 223805 h 134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1874" h="1342804">
                <a:moveTo>
                  <a:pt x="0" y="223805"/>
                </a:moveTo>
                <a:cubicBezTo>
                  <a:pt x="0" y="100201"/>
                  <a:pt x="100201" y="0"/>
                  <a:pt x="223805" y="0"/>
                </a:cubicBezTo>
                <a:lnTo>
                  <a:pt x="2148069" y="0"/>
                </a:lnTo>
                <a:cubicBezTo>
                  <a:pt x="2271673" y="0"/>
                  <a:pt x="2371874" y="100201"/>
                  <a:pt x="2371874" y="223805"/>
                </a:cubicBezTo>
                <a:lnTo>
                  <a:pt x="2371874" y="1118999"/>
                </a:lnTo>
                <a:cubicBezTo>
                  <a:pt x="2371874" y="1242603"/>
                  <a:pt x="2271673" y="1342804"/>
                  <a:pt x="2148069" y="1342804"/>
                </a:cubicBezTo>
                <a:lnTo>
                  <a:pt x="223805" y="1342804"/>
                </a:lnTo>
                <a:cubicBezTo>
                  <a:pt x="100201" y="1342804"/>
                  <a:pt x="0" y="1242603"/>
                  <a:pt x="0" y="1118999"/>
                </a:cubicBezTo>
                <a:lnTo>
                  <a:pt x="0" y="22380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090" tIns="130320" rIns="195090" bIns="130320" numCol="1" spcCol="1270" anchor="ctr" anchorCtr="0">
            <a:noAutofit/>
          </a:bodyPr>
          <a:lstStyle/>
          <a:p>
            <a:pPr lvl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3400" kern="1200" dirty="0" smtClean="0"/>
              <a:t>Data fusion</a:t>
            </a:r>
            <a:endParaRPr lang="zh-CN" altLang="en-US" sz="3400" kern="1200" dirty="0">
              <a:solidFill>
                <a:srgbClr val="FFFFFF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2536974" y="5571944"/>
            <a:ext cx="7916539" cy="1074244"/>
          </a:xfrm>
          <a:custGeom>
            <a:avLst/>
            <a:gdLst>
              <a:gd name="connsiteX0" fmla="*/ 179044 w 1074243"/>
              <a:gd name="connsiteY0" fmla="*/ 0 h 7916538"/>
              <a:gd name="connsiteX1" fmla="*/ 895199 w 1074243"/>
              <a:gd name="connsiteY1" fmla="*/ 0 h 7916538"/>
              <a:gd name="connsiteX2" fmla="*/ 1074243 w 1074243"/>
              <a:gd name="connsiteY2" fmla="*/ 179044 h 7916538"/>
              <a:gd name="connsiteX3" fmla="*/ 1074243 w 1074243"/>
              <a:gd name="connsiteY3" fmla="*/ 7916538 h 7916538"/>
              <a:gd name="connsiteX4" fmla="*/ 1074243 w 1074243"/>
              <a:gd name="connsiteY4" fmla="*/ 7916538 h 7916538"/>
              <a:gd name="connsiteX5" fmla="*/ 0 w 1074243"/>
              <a:gd name="connsiteY5" fmla="*/ 7916538 h 7916538"/>
              <a:gd name="connsiteX6" fmla="*/ 0 w 1074243"/>
              <a:gd name="connsiteY6" fmla="*/ 7916538 h 7916538"/>
              <a:gd name="connsiteX7" fmla="*/ 0 w 1074243"/>
              <a:gd name="connsiteY7" fmla="*/ 179044 h 7916538"/>
              <a:gd name="connsiteX8" fmla="*/ 179044 w 1074243"/>
              <a:gd name="connsiteY8" fmla="*/ 0 h 7916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74243" h="7916538">
                <a:moveTo>
                  <a:pt x="1074243" y="1319451"/>
                </a:moveTo>
                <a:lnTo>
                  <a:pt x="1074243" y="6597087"/>
                </a:lnTo>
                <a:cubicBezTo>
                  <a:pt x="1074243" y="7325796"/>
                  <a:pt x="1063365" y="7916534"/>
                  <a:pt x="1049947" y="7916534"/>
                </a:cubicBezTo>
                <a:lnTo>
                  <a:pt x="0" y="7916534"/>
                </a:lnTo>
                <a:lnTo>
                  <a:pt x="0" y="7916534"/>
                </a:lnTo>
                <a:lnTo>
                  <a:pt x="0" y="4"/>
                </a:lnTo>
                <a:lnTo>
                  <a:pt x="0" y="4"/>
                </a:lnTo>
                <a:lnTo>
                  <a:pt x="1049947" y="4"/>
                </a:lnTo>
                <a:cubicBezTo>
                  <a:pt x="1063365" y="4"/>
                  <a:pt x="1074243" y="590742"/>
                  <a:pt x="1074243" y="1319451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76201" tIns="90540" rIns="128640" bIns="90541" numCol="1" spcCol="1270" anchor="ctr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/>
              <a:t>Select metadata from DBpedia and Freebase </a:t>
            </a:r>
            <a:br>
              <a:rPr lang="de-DE" sz="2000" kern="1200" dirty="0" smtClean="0"/>
            </a:br>
            <a:r>
              <a:rPr lang="de-DE" sz="2000" kern="1200" dirty="0" smtClean="0">
                <a:sym typeface="Wingdings" panose="05000000000000000000" pitchFamily="2" charset="2"/>
              </a:rPr>
              <a:t> </a:t>
            </a:r>
            <a:r>
              <a:rPr lang="de-DE" sz="2000" kern="1200" dirty="0" smtClean="0"/>
              <a:t>(e.g. most recent date modified)</a:t>
            </a:r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de-DE" sz="2000" kern="1200" dirty="0" smtClean="0">
                <a:sym typeface="Wingdings" panose="05000000000000000000" pitchFamily="2" charset="2"/>
              </a:rPr>
              <a:t>Use as basis for conflict resolution functions</a:t>
            </a:r>
            <a:endParaRPr lang="de-DE" sz="2000" kern="1200" dirty="0"/>
          </a:p>
        </p:txBody>
      </p:sp>
      <p:sp>
        <p:nvSpPr>
          <p:cNvPr id="14" name="Freeform 13"/>
          <p:cNvSpPr/>
          <p:nvPr/>
        </p:nvSpPr>
        <p:spPr>
          <a:xfrm>
            <a:off x="165100" y="5437664"/>
            <a:ext cx="2371874" cy="1342804"/>
          </a:xfrm>
          <a:custGeom>
            <a:avLst/>
            <a:gdLst>
              <a:gd name="connsiteX0" fmla="*/ 0 w 2371874"/>
              <a:gd name="connsiteY0" fmla="*/ 223805 h 1342804"/>
              <a:gd name="connsiteX1" fmla="*/ 223805 w 2371874"/>
              <a:gd name="connsiteY1" fmla="*/ 0 h 1342804"/>
              <a:gd name="connsiteX2" fmla="*/ 2148069 w 2371874"/>
              <a:gd name="connsiteY2" fmla="*/ 0 h 1342804"/>
              <a:gd name="connsiteX3" fmla="*/ 2371874 w 2371874"/>
              <a:gd name="connsiteY3" fmla="*/ 223805 h 1342804"/>
              <a:gd name="connsiteX4" fmla="*/ 2371874 w 2371874"/>
              <a:gd name="connsiteY4" fmla="*/ 1118999 h 1342804"/>
              <a:gd name="connsiteX5" fmla="*/ 2148069 w 2371874"/>
              <a:gd name="connsiteY5" fmla="*/ 1342804 h 1342804"/>
              <a:gd name="connsiteX6" fmla="*/ 223805 w 2371874"/>
              <a:gd name="connsiteY6" fmla="*/ 1342804 h 1342804"/>
              <a:gd name="connsiteX7" fmla="*/ 0 w 2371874"/>
              <a:gd name="connsiteY7" fmla="*/ 1118999 h 1342804"/>
              <a:gd name="connsiteX8" fmla="*/ 0 w 2371874"/>
              <a:gd name="connsiteY8" fmla="*/ 223805 h 1342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71874" h="1342804">
                <a:moveTo>
                  <a:pt x="0" y="223805"/>
                </a:moveTo>
                <a:cubicBezTo>
                  <a:pt x="0" y="100201"/>
                  <a:pt x="100201" y="0"/>
                  <a:pt x="223805" y="0"/>
                </a:cubicBezTo>
                <a:lnTo>
                  <a:pt x="2148069" y="0"/>
                </a:lnTo>
                <a:cubicBezTo>
                  <a:pt x="2271673" y="0"/>
                  <a:pt x="2371874" y="100201"/>
                  <a:pt x="2371874" y="223805"/>
                </a:cubicBezTo>
                <a:lnTo>
                  <a:pt x="2371874" y="1118999"/>
                </a:lnTo>
                <a:cubicBezTo>
                  <a:pt x="2371874" y="1242603"/>
                  <a:pt x="2271673" y="1342804"/>
                  <a:pt x="2148069" y="1342804"/>
                </a:cubicBezTo>
                <a:lnTo>
                  <a:pt x="223805" y="1342804"/>
                </a:lnTo>
                <a:cubicBezTo>
                  <a:pt x="100201" y="1342804"/>
                  <a:pt x="0" y="1242603"/>
                  <a:pt x="0" y="1118999"/>
                </a:cubicBezTo>
                <a:lnTo>
                  <a:pt x="0" y="223805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95090" tIns="130320" rIns="195090" bIns="130320" numCol="1" spcCol="1270" anchor="ctr" anchorCtr="0">
            <a:noAutofit/>
          </a:bodyPr>
          <a:lstStyle/>
          <a:p>
            <a:pPr lvl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de-DE" sz="3400" kern="1200" dirty="0" smtClean="0"/>
              <a:t>Outlook</a:t>
            </a:r>
            <a:endParaRPr lang="de-DE" sz="3400" kern="1200" dirty="0"/>
          </a:p>
        </p:txBody>
      </p:sp>
    </p:spTree>
    <p:extLst>
      <p:ext uri="{BB962C8B-B14F-4D97-AF65-F5344CB8AC3E}">
        <p14:creationId xmlns:p14="http://schemas.microsoft.com/office/powerpoint/2010/main" val="428682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3479800"/>
            <a:ext cx="10693400" cy="690703"/>
          </a:xfrm>
        </p:spPr>
        <p:txBody>
          <a:bodyPr anchor="ctr"/>
          <a:lstStyle/>
          <a:p>
            <a:pPr algn="ctr"/>
            <a:r>
              <a:rPr lang="en-GB" sz="5400" b="1" dirty="0" smtClean="0"/>
              <a:t>Thank you!</a:t>
            </a:r>
            <a:endParaRPr lang="de-DE" sz="5400" b="1" dirty="0"/>
          </a:p>
        </p:txBody>
      </p:sp>
    </p:spTree>
    <p:extLst>
      <p:ext uri="{BB962C8B-B14F-4D97-AF65-F5344CB8AC3E}">
        <p14:creationId xmlns:p14="http://schemas.microsoft.com/office/powerpoint/2010/main" val="247219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Sample fusion result (excerpt)</a:t>
            </a:r>
            <a:endParaRPr lang="de-DE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0" y="1812639"/>
            <a:ext cx="9865614" cy="3953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335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Agenda </a:t>
            </a:r>
          </a:p>
        </p:txBody>
      </p:sp>
      <p:graphicFrame>
        <p:nvGraphicFramePr>
          <p:cNvPr id="6" name="内容占位符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8659123"/>
              </p:ext>
            </p:extLst>
          </p:nvPr>
        </p:nvGraphicFramePr>
        <p:xfrm>
          <a:off x="853842" y="1485090"/>
          <a:ext cx="8353425" cy="46101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662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Basic profile of each dataset</a:t>
            </a:r>
            <a:endParaRPr lang="de-DE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501" y="1939984"/>
            <a:ext cx="7302398" cy="3689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197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Integrated schema</a:t>
            </a:r>
            <a:endParaRPr lang="de-DE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580" y="1193800"/>
            <a:ext cx="6500241" cy="4333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441700" y="5498177"/>
            <a:ext cx="381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Datasets:</a:t>
            </a:r>
          </a:p>
          <a:p>
            <a:r>
              <a:rPr lang="en-GB" dirty="0" smtClean="0"/>
              <a:t>Forbes 			</a:t>
            </a:r>
            <a:r>
              <a:rPr lang="en-GB" dirty="0" smtClean="0">
                <a:sym typeface="Wingdings" panose="05000000000000000000" pitchFamily="2" charset="2"/>
              </a:rPr>
              <a:t> 1</a:t>
            </a:r>
          </a:p>
          <a:p>
            <a:r>
              <a:rPr lang="en-GB" dirty="0" smtClean="0">
                <a:sym typeface="Wingdings" panose="05000000000000000000" pitchFamily="2" charset="2"/>
              </a:rPr>
              <a:t>DBpedia (companies) 	 2</a:t>
            </a:r>
          </a:p>
          <a:p>
            <a:r>
              <a:rPr lang="en-GB" dirty="0" smtClean="0"/>
              <a:t>Freebase			</a:t>
            </a:r>
            <a:r>
              <a:rPr lang="en-GB" dirty="0" smtClean="0">
                <a:sym typeface="Wingdings" panose="05000000000000000000" pitchFamily="2" charset="2"/>
              </a:rPr>
              <a:t> 3</a:t>
            </a:r>
          </a:p>
          <a:p>
            <a:r>
              <a:rPr lang="en-GB" dirty="0" smtClean="0"/>
              <a:t>DBpedia (locations)		</a:t>
            </a:r>
            <a:r>
              <a:rPr lang="en-GB" dirty="0" smtClean="0">
                <a:sym typeface="Wingdings" panose="05000000000000000000" pitchFamily="2" charset="2"/>
              </a:rPr>
              <a:t> 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374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Matching rule accuracies</a:t>
            </a:r>
            <a:endParaRPr lang="de-DE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7761" y="1093787"/>
            <a:ext cx="5877878" cy="5815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50558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Blocking functions</a:t>
            </a:r>
            <a:endParaRPr lang="de-DE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6580" y="1802257"/>
            <a:ext cx="6500241" cy="3964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49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Attribute densities</a:t>
            </a:r>
            <a:endParaRPr lang="de-DE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119" y="1422400"/>
            <a:ext cx="8559781" cy="5046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989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Conflict resolution functions</a:t>
            </a:r>
            <a:endParaRPr lang="de-DE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900" y="1084766"/>
            <a:ext cx="5019271" cy="57338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642100" y="3213026"/>
            <a:ext cx="3810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Datasets:</a:t>
            </a:r>
          </a:p>
          <a:p>
            <a:r>
              <a:rPr lang="en-GB" dirty="0" smtClean="0"/>
              <a:t>Forbes 			</a:t>
            </a:r>
            <a:r>
              <a:rPr lang="en-GB" dirty="0" smtClean="0">
                <a:sym typeface="Wingdings" panose="05000000000000000000" pitchFamily="2" charset="2"/>
              </a:rPr>
              <a:t> 1</a:t>
            </a:r>
          </a:p>
          <a:p>
            <a:r>
              <a:rPr lang="en-GB" dirty="0" smtClean="0">
                <a:sym typeface="Wingdings" panose="05000000000000000000" pitchFamily="2" charset="2"/>
              </a:rPr>
              <a:t>DBpedia (companies) 	 2</a:t>
            </a:r>
          </a:p>
          <a:p>
            <a:r>
              <a:rPr lang="en-GB" dirty="0" smtClean="0"/>
              <a:t>Freebase			</a:t>
            </a:r>
            <a:r>
              <a:rPr lang="en-GB" dirty="0" smtClean="0">
                <a:sym typeface="Wingdings" panose="05000000000000000000" pitchFamily="2" charset="2"/>
              </a:rPr>
              <a:t> 3</a:t>
            </a:r>
          </a:p>
          <a:p>
            <a:r>
              <a:rPr lang="en-GB" dirty="0" smtClean="0"/>
              <a:t>DBpedia (locations)		</a:t>
            </a:r>
            <a:r>
              <a:rPr lang="en-GB" dirty="0" smtClean="0">
                <a:sym typeface="Wingdings" panose="05000000000000000000" pitchFamily="2" charset="2"/>
              </a:rPr>
              <a:t> 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288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Use Case 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231900" y="2112009"/>
            <a:ext cx="2696059" cy="1072134"/>
            <a:chOff x="1068220" y="3267456"/>
            <a:chExt cx="2696059" cy="1072134"/>
          </a:xfrm>
        </p:grpSpPr>
        <p:sp>
          <p:nvSpPr>
            <p:cNvPr id="6" name="Rounded Rectangle 5"/>
            <p:cNvSpPr/>
            <p:nvPr/>
          </p:nvSpPr>
          <p:spPr>
            <a:xfrm>
              <a:off x="1068220" y="3267456"/>
              <a:ext cx="2696059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400" kern="1200" dirty="0" smtClean="0">
                  <a:solidFill>
                    <a:srgbClr val="FFFFFF"/>
                  </a:solidFill>
                </a:rPr>
                <a:t>Data</a:t>
              </a:r>
              <a:r>
                <a:rPr lang="zh-CN" altLang="en-US" sz="2400" kern="1200" dirty="0" smtClean="0">
                  <a:solidFill>
                    <a:srgbClr val="FFFFFF"/>
                  </a:solidFill>
                </a:rPr>
                <a:t> </a:t>
              </a:r>
              <a:r>
                <a:rPr lang="en-US" altLang="zh-CN" sz="2400" dirty="0">
                  <a:solidFill>
                    <a:srgbClr val="FFFFFF"/>
                  </a:solidFill>
                </a:rPr>
                <a:t>S</a:t>
              </a:r>
              <a:r>
                <a:rPr lang="en-US" altLang="zh-CN" sz="2400" kern="1200" dirty="0" smtClean="0">
                  <a:solidFill>
                    <a:srgbClr val="FFFFFF"/>
                  </a:solidFill>
                </a:rPr>
                <a:t>cience perspective</a:t>
              </a:r>
              <a:endParaRPr lang="zh-CN" altLang="en-US" sz="2400" kern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93700" y="3349666"/>
            <a:ext cx="4527924" cy="1080449"/>
            <a:chOff x="381011" y="1142997"/>
            <a:chExt cx="3033067" cy="2501646"/>
          </a:xfrm>
        </p:grpSpPr>
        <p:sp>
          <p:nvSpPr>
            <p:cNvPr id="9" name="Rounded Rectangle 8"/>
            <p:cNvSpPr/>
            <p:nvPr/>
          </p:nvSpPr>
          <p:spPr>
            <a:xfrm>
              <a:off x="381011" y="1142997"/>
              <a:ext cx="3033067" cy="2501646"/>
            </a:xfrm>
            <a:prstGeom prst="roundRect">
              <a:avLst>
                <a:gd name="adj" fmla="val 1000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" name="Rounded Rectangle 4"/>
            <p:cNvSpPr/>
            <p:nvPr/>
          </p:nvSpPr>
          <p:spPr>
            <a:xfrm>
              <a:off x="438581" y="1200568"/>
              <a:ext cx="2917927" cy="18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6195" tIns="36195" rIns="36195" bIns="36195" numCol="1" spcCol="1270" anchor="t" anchorCtr="0">
              <a:noAutofit/>
            </a:bodyPr>
            <a:lstStyle/>
            <a:p>
              <a:pPr marL="171450" lvl="1" indent="-171450" algn="l" defTabSz="8445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altLang="zh-CN" sz="1900" kern="1200" dirty="0" smtClean="0"/>
                <a:t>Analyze relationships between attributes of companies and locations</a:t>
              </a:r>
            </a:p>
            <a:p>
              <a:pPr marL="171450" lvl="1" indent="-171450" algn="l" defTabSz="8445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altLang="zh-CN" sz="1900" dirty="0" smtClean="0"/>
                <a:t>Distributions of companies over locations</a:t>
              </a:r>
              <a:endParaRPr lang="en-US" altLang="zh-CN" sz="1900" kern="1200" dirty="0" smtClean="0"/>
            </a:p>
          </p:txBody>
        </p:sp>
      </p:grpSp>
      <p:sp>
        <p:nvSpPr>
          <p:cNvPr id="3" name="Rounded Rectangle 2"/>
          <p:cNvSpPr/>
          <p:nvPr/>
        </p:nvSpPr>
        <p:spPr>
          <a:xfrm>
            <a:off x="407017" y="4626609"/>
            <a:ext cx="1712569" cy="12153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/>
              <a:t>Company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Revenue</a:t>
            </a:r>
            <a:endParaRPr lang="de-DE" dirty="0"/>
          </a:p>
        </p:txBody>
      </p:sp>
      <p:sp>
        <p:nvSpPr>
          <p:cNvPr id="4" name="Left-Right Arrow 3"/>
          <p:cNvSpPr/>
          <p:nvPr/>
        </p:nvSpPr>
        <p:spPr>
          <a:xfrm>
            <a:off x="2249395" y="5081904"/>
            <a:ext cx="609600" cy="3048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ounded Rectangle 13"/>
          <p:cNvSpPr/>
          <p:nvPr/>
        </p:nvSpPr>
        <p:spPr>
          <a:xfrm>
            <a:off x="3005674" y="4626609"/>
            <a:ext cx="1883826" cy="12153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dirty="0" smtClean="0"/>
              <a:t>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Language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Population</a:t>
            </a:r>
            <a:endParaRPr lang="de-DE" dirty="0"/>
          </a:p>
        </p:txBody>
      </p:sp>
      <p:grpSp>
        <p:nvGrpSpPr>
          <p:cNvPr id="15" name="Group 14"/>
          <p:cNvGrpSpPr/>
          <p:nvPr/>
        </p:nvGrpSpPr>
        <p:grpSpPr>
          <a:xfrm>
            <a:off x="6643633" y="2125457"/>
            <a:ext cx="2696059" cy="1072134"/>
            <a:chOff x="1068220" y="3267456"/>
            <a:chExt cx="2696059" cy="1072134"/>
          </a:xfrm>
        </p:grpSpPr>
        <p:sp>
          <p:nvSpPr>
            <p:cNvPr id="16" name="Rounded Rectangle 15"/>
            <p:cNvSpPr/>
            <p:nvPr/>
          </p:nvSpPr>
          <p:spPr>
            <a:xfrm>
              <a:off x="1068220" y="3267456"/>
              <a:ext cx="2696059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altLang="zh-CN" sz="2400" kern="1200" dirty="0" smtClean="0">
                  <a:solidFill>
                    <a:srgbClr val="FFFFFF"/>
                  </a:solidFill>
                </a:rPr>
                <a:t>Company </a:t>
              </a:r>
              <a:br>
                <a:rPr lang="en-GB" altLang="zh-CN" sz="2400" kern="1200" dirty="0" smtClean="0">
                  <a:solidFill>
                    <a:srgbClr val="FFFFFF"/>
                  </a:solidFill>
                </a:rPr>
              </a:br>
              <a:r>
                <a:rPr lang="en-GB" altLang="zh-CN" sz="2400" kern="1200" dirty="0" smtClean="0">
                  <a:solidFill>
                    <a:srgbClr val="FFFFFF"/>
                  </a:solidFill>
                </a:rPr>
                <a:t>perspective</a:t>
              </a:r>
              <a:endParaRPr lang="zh-CN" altLang="en-US" sz="2400" kern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727700" y="3389951"/>
            <a:ext cx="4527924" cy="1080449"/>
            <a:chOff x="381011" y="1142997"/>
            <a:chExt cx="3033067" cy="2501646"/>
          </a:xfrm>
        </p:grpSpPr>
        <p:sp>
          <p:nvSpPr>
            <p:cNvPr id="19" name="Rounded Rectangle 18"/>
            <p:cNvSpPr/>
            <p:nvPr/>
          </p:nvSpPr>
          <p:spPr>
            <a:xfrm>
              <a:off x="381011" y="1142997"/>
              <a:ext cx="3033067" cy="2501646"/>
            </a:xfrm>
            <a:prstGeom prst="roundRect">
              <a:avLst>
                <a:gd name="adj" fmla="val 10000"/>
              </a:avLst>
            </a:prstGeom>
          </p:spPr>
          <p:style>
            <a:lnRef idx="1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Rounded Rectangle 4"/>
            <p:cNvSpPr/>
            <p:nvPr/>
          </p:nvSpPr>
          <p:spPr>
            <a:xfrm>
              <a:off x="438581" y="1200568"/>
              <a:ext cx="2917927" cy="18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6195" tIns="36195" rIns="36195" bIns="36195" numCol="1" spcCol="1270" anchor="t" anchorCtr="0">
              <a:noAutofit/>
            </a:bodyPr>
            <a:lstStyle/>
            <a:p>
              <a:pPr marL="171450" lvl="1" indent="-171450" algn="l" defTabSz="8445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altLang="zh-CN" sz="1900" kern="1200" dirty="0" smtClean="0"/>
                <a:t>Analyze data in regard to own position vs positions of other companies</a:t>
              </a:r>
            </a:p>
          </p:txBody>
        </p: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100" y="4622800"/>
            <a:ext cx="3463636" cy="2254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Pie 12"/>
          <p:cNvSpPr/>
          <p:nvPr/>
        </p:nvSpPr>
        <p:spPr>
          <a:xfrm>
            <a:off x="7763062" y="5426099"/>
            <a:ext cx="457200" cy="462641"/>
          </a:xfrm>
          <a:prstGeom prst="pi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5" name="Pie 24"/>
          <p:cNvSpPr/>
          <p:nvPr/>
        </p:nvSpPr>
        <p:spPr>
          <a:xfrm>
            <a:off x="7759556" y="5427666"/>
            <a:ext cx="457200" cy="462641"/>
          </a:xfrm>
          <a:prstGeom prst="pie">
            <a:avLst>
              <a:gd name="adj1" fmla="val 16273013"/>
              <a:gd name="adj2" fmla="val 21546433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8776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4" grpId="0" animBg="1"/>
      <p:bldP spid="13" grpId="0" animBg="1"/>
      <p:bldP spid="2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Data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Collection (1)</a:t>
            </a:r>
            <a:endParaRPr lang="en-US" altLang="en-US" b="1" dirty="0" smtClean="0"/>
          </a:p>
        </p:txBody>
      </p:sp>
      <p:sp>
        <p:nvSpPr>
          <p:cNvPr id="6" name="Freeform 5"/>
          <p:cNvSpPr/>
          <p:nvPr/>
        </p:nvSpPr>
        <p:spPr>
          <a:xfrm>
            <a:off x="174831" y="1117600"/>
            <a:ext cx="2742337" cy="1564272"/>
          </a:xfrm>
          <a:custGeom>
            <a:avLst/>
            <a:gdLst>
              <a:gd name="connsiteX0" fmla="*/ 125142 w 2493034"/>
              <a:gd name="connsiteY0" fmla="*/ 0 h 1564272"/>
              <a:gd name="connsiteX1" fmla="*/ 2367892 w 2493034"/>
              <a:gd name="connsiteY1" fmla="*/ 0 h 1564272"/>
              <a:gd name="connsiteX2" fmla="*/ 2493034 w 2493034"/>
              <a:gd name="connsiteY2" fmla="*/ 125142 h 1564272"/>
              <a:gd name="connsiteX3" fmla="*/ 2493034 w 2493034"/>
              <a:gd name="connsiteY3" fmla="*/ 1564272 h 1564272"/>
              <a:gd name="connsiteX4" fmla="*/ 2493034 w 2493034"/>
              <a:gd name="connsiteY4" fmla="*/ 1564272 h 1564272"/>
              <a:gd name="connsiteX5" fmla="*/ 0 w 2493034"/>
              <a:gd name="connsiteY5" fmla="*/ 1564272 h 1564272"/>
              <a:gd name="connsiteX6" fmla="*/ 0 w 2493034"/>
              <a:gd name="connsiteY6" fmla="*/ 1564272 h 1564272"/>
              <a:gd name="connsiteX7" fmla="*/ 0 w 2493034"/>
              <a:gd name="connsiteY7" fmla="*/ 125142 h 1564272"/>
              <a:gd name="connsiteX8" fmla="*/ 125142 w 2493034"/>
              <a:gd name="connsiteY8" fmla="*/ 0 h 1564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3034" h="1564272">
                <a:moveTo>
                  <a:pt x="125142" y="0"/>
                </a:moveTo>
                <a:lnTo>
                  <a:pt x="2367892" y="0"/>
                </a:lnTo>
                <a:cubicBezTo>
                  <a:pt x="2437006" y="0"/>
                  <a:pt x="2493034" y="56028"/>
                  <a:pt x="2493034" y="125142"/>
                </a:cubicBezTo>
                <a:lnTo>
                  <a:pt x="2493034" y="1564272"/>
                </a:lnTo>
                <a:lnTo>
                  <a:pt x="2493034" y="1564272"/>
                </a:lnTo>
                <a:lnTo>
                  <a:pt x="0" y="1564272"/>
                </a:lnTo>
                <a:lnTo>
                  <a:pt x="0" y="1564272"/>
                </a:lnTo>
                <a:lnTo>
                  <a:pt x="0" y="125142"/>
                </a:lnTo>
                <a:cubicBezTo>
                  <a:pt x="0" y="56028"/>
                  <a:pt x="56028" y="0"/>
                  <a:pt x="125142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2053" tIns="112853" rIns="62053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2,000</a:t>
            </a:r>
            <a:endParaRPr lang="zh-CN" altLang="en-US" sz="2000" kern="1200" dirty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 (7):</a:t>
            </a:r>
            <a:r>
              <a:rPr lang="zh-CN" altLang="en-US" sz="2000" kern="1200" dirty="0" smtClean="0"/>
              <a:t> </a:t>
            </a:r>
            <a:r>
              <a:rPr lang="de-DE" altLang="zh-CN" sz="2000" kern="1200" dirty="0" err="1" smtClean="0"/>
              <a:t>name</a:t>
            </a:r>
            <a:r>
              <a:rPr lang="de-DE" altLang="zh-CN" sz="2000" kern="1200" dirty="0" smtClean="0"/>
              <a:t>, countries, </a:t>
            </a:r>
            <a:r>
              <a:rPr lang="de-DE" altLang="zh-CN" sz="2000" kern="1200" dirty="0" err="1" smtClean="0"/>
              <a:t>industries</a:t>
            </a:r>
            <a:r>
              <a:rPr lang="de-DE" altLang="zh-CN" sz="2000" kern="1200" dirty="0" smtClean="0"/>
              <a:t>, </a:t>
            </a:r>
            <a:r>
              <a:rPr lang="de-DE" altLang="zh-CN" sz="2000" kern="1200" dirty="0" err="1" smtClean="0"/>
              <a:t>revenue</a:t>
            </a:r>
            <a:r>
              <a:rPr lang="de-DE" altLang="zh-CN" sz="2000" kern="1200" dirty="0" smtClean="0"/>
              <a:t>, …</a:t>
            </a:r>
            <a:endParaRPr lang="zh-CN" altLang="en-US" sz="2000" kern="1200" dirty="0"/>
          </a:p>
        </p:txBody>
      </p:sp>
      <p:sp>
        <p:nvSpPr>
          <p:cNvPr id="7" name="Freeform 6"/>
          <p:cNvSpPr/>
          <p:nvPr/>
        </p:nvSpPr>
        <p:spPr>
          <a:xfrm>
            <a:off x="165100" y="2680896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sp>
        <p:nvSpPr>
          <p:cNvPr id="12" name="Freeform 11"/>
          <p:cNvSpPr/>
          <p:nvPr/>
        </p:nvSpPr>
        <p:spPr>
          <a:xfrm>
            <a:off x="165100" y="4407400"/>
            <a:ext cx="2759890" cy="1663200"/>
          </a:xfrm>
          <a:custGeom>
            <a:avLst/>
            <a:gdLst>
              <a:gd name="connsiteX0" fmla="*/ 149833 w 2558067"/>
              <a:gd name="connsiteY0" fmla="*/ 0 h 1872909"/>
              <a:gd name="connsiteX1" fmla="*/ 2408234 w 2558067"/>
              <a:gd name="connsiteY1" fmla="*/ 0 h 1872909"/>
              <a:gd name="connsiteX2" fmla="*/ 2558067 w 2558067"/>
              <a:gd name="connsiteY2" fmla="*/ 149833 h 1872909"/>
              <a:gd name="connsiteX3" fmla="*/ 2558067 w 2558067"/>
              <a:gd name="connsiteY3" fmla="*/ 1872909 h 1872909"/>
              <a:gd name="connsiteX4" fmla="*/ 2558067 w 2558067"/>
              <a:gd name="connsiteY4" fmla="*/ 1872909 h 1872909"/>
              <a:gd name="connsiteX5" fmla="*/ 0 w 2558067"/>
              <a:gd name="connsiteY5" fmla="*/ 1872909 h 1872909"/>
              <a:gd name="connsiteX6" fmla="*/ 0 w 2558067"/>
              <a:gd name="connsiteY6" fmla="*/ 1872909 h 1872909"/>
              <a:gd name="connsiteX7" fmla="*/ 0 w 2558067"/>
              <a:gd name="connsiteY7" fmla="*/ 149833 h 1872909"/>
              <a:gd name="connsiteX8" fmla="*/ 149833 w 2558067"/>
              <a:gd name="connsiteY8" fmla="*/ 0 h 1872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58067" h="1872909">
                <a:moveTo>
                  <a:pt x="149833" y="0"/>
                </a:moveTo>
                <a:lnTo>
                  <a:pt x="2408234" y="0"/>
                </a:lnTo>
                <a:cubicBezTo>
                  <a:pt x="2490984" y="0"/>
                  <a:pt x="2558067" y="67083"/>
                  <a:pt x="2558067" y="149833"/>
                </a:cubicBezTo>
                <a:lnTo>
                  <a:pt x="2558067" y="1872909"/>
                </a:lnTo>
                <a:lnTo>
                  <a:pt x="2558067" y="1872909"/>
                </a:lnTo>
                <a:lnTo>
                  <a:pt x="0" y="1872909"/>
                </a:lnTo>
                <a:lnTo>
                  <a:pt x="0" y="1872909"/>
                </a:lnTo>
                <a:lnTo>
                  <a:pt x="0" y="149833"/>
                </a:lnTo>
                <a:cubicBezTo>
                  <a:pt x="0" y="67083"/>
                  <a:pt x="67083" y="0"/>
                  <a:pt x="149833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9285" tIns="120085" rIns="69285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16,051</a:t>
            </a:r>
            <a:endParaRPr lang="zh-CN" altLang="en-US" sz="2000" kern="1200" dirty="0"/>
          </a:p>
          <a:p>
            <a:pPr marL="228600" lvl="1" indent="-228600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</a:t>
            </a:r>
            <a:r>
              <a:rPr lang="de-DE" altLang="zh-CN" sz="2000" kern="1200" dirty="0" smtClean="0"/>
              <a:t> (9): </a:t>
            </a:r>
            <a:r>
              <a:rPr lang="de-DE" altLang="zh-CN" sz="2000" kern="1200" dirty="0" err="1" smtClean="0"/>
              <a:t>name</a:t>
            </a:r>
            <a:r>
              <a:rPr lang="de-DE" altLang="zh-CN" sz="2000" kern="1200" dirty="0" smtClean="0"/>
              <a:t>, countries, </a:t>
            </a:r>
            <a:r>
              <a:rPr lang="de-DE" altLang="zh-CN" sz="2000" kern="1200" dirty="0" err="1" smtClean="0"/>
              <a:t>industries</a:t>
            </a:r>
            <a:r>
              <a:rPr lang="de-DE" altLang="zh-CN" sz="2000" kern="1200" dirty="0" smtClean="0"/>
              <a:t>, </a:t>
            </a:r>
            <a:r>
              <a:rPr lang="de-DE" altLang="zh-CN" sz="2000" kern="1200" dirty="0" err="1" smtClean="0"/>
              <a:t>numberOfEmployees</a:t>
            </a:r>
            <a:r>
              <a:rPr lang="de-DE" altLang="zh-CN" sz="2000" dirty="0"/>
              <a:t>, </a:t>
            </a:r>
            <a:r>
              <a:rPr lang="de-DE" altLang="zh-CN" sz="2000" dirty="0" err="1"/>
              <a:t>dateFounded</a:t>
            </a:r>
            <a:r>
              <a:rPr lang="de-DE" altLang="zh-CN" sz="2000" dirty="0"/>
              <a:t>, …</a:t>
            </a:r>
            <a:endParaRPr lang="zh-CN" altLang="en-US" sz="2000" kern="1200" dirty="0"/>
          </a:p>
        </p:txBody>
      </p:sp>
      <p:sp>
        <p:nvSpPr>
          <p:cNvPr id="13" name="Freeform 12"/>
          <p:cNvSpPr/>
          <p:nvPr/>
        </p:nvSpPr>
        <p:spPr>
          <a:xfrm>
            <a:off x="163975" y="6058883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sp>
        <p:nvSpPr>
          <p:cNvPr id="18" name="AutoShape 2" descr="Image result for freebase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4" descr="Image result for forbes logo top 2000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40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510" y="2682345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089" y="6070600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grpSp>
        <p:nvGrpSpPr>
          <p:cNvPr id="17" name="Group 16"/>
          <p:cNvGrpSpPr/>
          <p:nvPr/>
        </p:nvGrpSpPr>
        <p:grpSpPr>
          <a:xfrm>
            <a:off x="3213101" y="2680896"/>
            <a:ext cx="6857999" cy="2336069"/>
            <a:chOff x="0" y="310732"/>
            <a:chExt cx="6383867" cy="990675"/>
          </a:xfrm>
        </p:grpSpPr>
        <p:sp>
          <p:nvSpPr>
            <p:cNvPr id="19" name="Rectangle 18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r>
                <a:rPr lang="en-GB" sz="1600" dirty="0"/>
                <a:t/>
              </a:r>
              <a:br>
                <a:rPr lang="en-GB" sz="1600" dirty="0"/>
              </a:br>
              <a:r>
                <a:rPr lang="en-GB" sz="1600" dirty="0" smtClean="0"/>
                <a:t>SELECT ?company</a:t>
              </a:r>
              <a:br>
                <a:rPr lang="en-GB" sz="1600" dirty="0" smtClean="0"/>
              </a:br>
              <a:r>
                <a:rPr lang="en-GB" sz="1600" dirty="0" smtClean="0"/>
                <a:t>    </a:t>
              </a:r>
              <a:r>
                <a:rPr lang="en-GB" sz="1600" dirty="0" err="1" smtClean="0"/>
                <a:t>group_concat</a:t>
              </a:r>
              <a:r>
                <a:rPr lang="en-GB" sz="1600" dirty="0" smtClean="0"/>
                <a:t>(distinct </a:t>
              </a:r>
              <a:r>
                <a:rPr lang="en-GB" sz="1600" dirty="0" err="1" smtClean="0"/>
                <a:t>str</a:t>
              </a:r>
              <a:r>
                <a:rPr lang="en-GB" sz="1600" dirty="0" smtClean="0"/>
                <a:t>(?industry); separator=“;;”) as ?industries</a:t>
              </a:r>
            </a:p>
            <a:p>
              <a:r>
                <a:rPr lang="en-GB" sz="1600" dirty="0" smtClean="0"/>
                <a:t>    …</a:t>
              </a:r>
            </a:p>
            <a:p>
              <a:r>
                <a:rPr lang="en-GB" sz="1600" dirty="0" smtClean="0"/>
                <a:t>WHERE { </a:t>
              </a:r>
              <a:br>
                <a:rPr lang="en-GB" sz="1600" dirty="0" smtClean="0"/>
              </a:br>
              <a:r>
                <a:rPr lang="en-GB" sz="1600" dirty="0" smtClean="0"/>
                <a:t>    company </a:t>
              </a:r>
              <a:r>
                <a:rPr lang="en-GB" sz="1600" dirty="0" err="1" smtClean="0"/>
                <a:t>rdf:type</a:t>
              </a:r>
              <a:r>
                <a:rPr lang="en-GB" sz="1600" dirty="0" smtClean="0"/>
                <a:t> </a:t>
              </a:r>
              <a:r>
                <a:rPr lang="en-GB" sz="1600" dirty="0" err="1" smtClean="0"/>
                <a:t>dbo:Company</a:t>
              </a:r>
              <a:endParaRPr lang="en-GB" sz="1600" dirty="0" smtClean="0"/>
            </a:p>
            <a:p>
              <a:r>
                <a:rPr lang="en-GB" sz="1600" dirty="0"/>
                <a:t> </a:t>
              </a:r>
              <a:r>
                <a:rPr lang="en-GB" sz="1600" dirty="0" smtClean="0"/>
                <a:t>   optional(?company </a:t>
              </a:r>
              <a:r>
                <a:rPr lang="en-GB" sz="1600" dirty="0" err="1" smtClean="0"/>
                <a:t>dbo:industry</a:t>
              </a:r>
              <a:r>
                <a:rPr lang="en-GB" sz="1600" dirty="0" smtClean="0"/>
                <a:t> ?industry)</a:t>
              </a:r>
              <a:br>
                <a:rPr lang="en-GB" sz="1600" dirty="0" smtClean="0"/>
              </a:br>
              <a:r>
                <a:rPr lang="en-GB" sz="1600" dirty="0" smtClean="0"/>
                <a:t>    …</a:t>
              </a:r>
            </a:p>
            <a:p>
              <a:r>
                <a:rPr lang="en-GB" sz="1600" dirty="0"/>
                <a:t>}</a:t>
              </a:r>
              <a:endParaRPr lang="de-DE" sz="16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1700" kern="12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549050" y="2429976"/>
            <a:ext cx="3693145" cy="501840"/>
            <a:chOff x="319193" y="59812"/>
            <a:chExt cx="4468706" cy="501840"/>
          </a:xfrm>
        </p:grpSpPr>
        <p:sp>
          <p:nvSpPr>
            <p:cNvPr id="23" name="Rounded Rectangle 22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altLang="zh-CN" sz="1700" b="1" dirty="0" smtClean="0"/>
                <a:t>SPARQL query</a:t>
              </a:r>
              <a:endParaRPr lang="zh-CN" altLang="en-US" sz="1700" b="1" kern="1200" dirty="0"/>
            </a:p>
          </p:txBody>
        </p:sp>
      </p:grpSp>
      <p:cxnSp>
        <p:nvCxnSpPr>
          <p:cNvPr id="3" name="Elbow Connector 2"/>
          <p:cNvCxnSpPr>
            <a:endCxn id="19" idx="2"/>
          </p:cNvCxnSpPr>
          <p:nvPr/>
        </p:nvCxnSpPr>
        <p:spPr>
          <a:xfrm flipV="1">
            <a:off x="2918495" y="5016965"/>
            <a:ext cx="3723606" cy="596436"/>
          </a:xfrm>
          <a:prstGeom prst="bentConnector2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97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 smtClean="0"/>
              <a:t>Data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Collection (2)</a:t>
            </a:r>
            <a:endParaRPr lang="en-US" altLang="en-US" b="1" dirty="0" smtClean="0"/>
          </a:p>
        </p:txBody>
      </p:sp>
      <p:sp>
        <p:nvSpPr>
          <p:cNvPr id="6" name="Freeform 5"/>
          <p:cNvSpPr/>
          <p:nvPr/>
        </p:nvSpPr>
        <p:spPr>
          <a:xfrm>
            <a:off x="174831" y="1117600"/>
            <a:ext cx="2742337" cy="1564272"/>
          </a:xfrm>
          <a:custGeom>
            <a:avLst/>
            <a:gdLst>
              <a:gd name="connsiteX0" fmla="*/ 125142 w 2493034"/>
              <a:gd name="connsiteY0" fmla="*/ 0 h 1564272"/>
              <a:gd name="connsiteX1" fmla="*/ 2367892 w 2493034"/>
              <a:gd name="connsiteY1" fmla="*/ 0 h 1564272"/>
              <a:gd name="connsiteX2" fmla="*/ 2493034 w 2493034"/>
              <a:gd name="connsiteY2" fmla="*/ 125142 h 1564272"/>
              <a:gd name="connsiteX3" fmla="*/ 2493034 w 2493034"/>
              <a:gd name="connsiteY3" fmla="*/ 1564272 h 1564272"/>
              <a:gd name="connsiteX4" fmla="*/ 2493034 w 2493034"/>
              <a:gd name="connsiteY4" fmla="*/ 1564272 h 1564272"/>
              <a:gd name="connsiteX5" fmla="*/ 0 w 2493034"/>
              <a:gd name="connsiteY5" fmla="*/ 1564272 h 1564272"/>
              <a:gd name="connsiteX6" fmla="*/ 0 w 2493034"/>
              <a:gd name="connsiteY6" fmla="*/ 1564272 h 1564272"/>
              <a:gd name="connsiteX7" fmla="*/ 0 w 2493034"/>
              <a:gd name="connsiteY7" fmla="*/ 125142 h 1564272"/>
              <a:gd name="connsiteX8" fmla="*/ 125142 w 2493034"/>
              <a:gd name="connsiteY8" fmla="*/ 0 h 1564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93034" h="1564272">
                <a:moveTo>
                  <a:pt x="125142" y="0"/>
                </a:moveTo>
                <a:lnTo>
                  <a:pt x="2367892" y="0"/>
                </a:lnTo>
                <a:cubicBezTo>
                  <a:pt x="2437006" y="0"/>
                  <a:pt x="2493034" y="56028"/>
                  <a:pt x="2493034" y="125142"/>
                </a:cubicBezTo>
                <a:lnTo>
                  <a:pt x="2493034" y="1564272"/>
                </a:lnTo>
                <a:lnTo>
                  <a:pt x="2493034" y="1564272"/>
                </a:lnTo>
                <a:lnTo>
                  <a:pt x="0" y="1564272"/>
                </a:lnTo>
                <a:lnTo>
                  <a:pt x="0" y="1564272"/>
                </a:lnTo>
                <a:lnTo>
                  <a:pt x="0" y="125142"/>
                </a:lnTo>
                <a:cubicBezTo>
                  <a:pt x="0" y="56028"/>
                  <a:pt x="56028" y="0"/>
                  <a:pt x="125142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2053" tIns="112853" rIns="62053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2,000</a:t>
            </a:r>
            <a:endParaRPr lang="zh-CN" altLang="en-US" sz="2000" kern="1200" dirty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 (7):</a:t>
            </a:r>
            <a:r>
              <a:rPr lang="zh-CN" altLang="en-US" sz="2000" kern="1200" dirty="0" smtClean="0"/>
              <a:t> </a:t>
            </a:r>
            <a:r>
              <a:rPr lang="de-DE" altLang="zh-CN" sz="2000" kern="1200" dirty="0" err="1" smtClean="0"/>
              <a:t>name</a:t>
            </a:r>
            <a:r>
              <a:rPr lang="de-DE" altLang="zh-CN" sz="2000" kern="1200" dirty="0" smtClean="0"/>
              <a:t>, countries, </a:t>
            </a:r>
            <a:r>
              <a:rPr lang="de-DE" altLang="zh-CN" sz="2000" kern="1200" dirty="0" err="1" smtClean="0"/>
              <a:t>industries</a:t>
            </a:r>
            <a:r>
              <a:rPr lang="de-DE" altLang="zh-CN" sz="2000" kern="1200" dirty="0" smtClean="0"/>
              <a:t>, </a:t>
            </a:r>
            <a:r>
              <a:rPr lang="de-DE" altLang="zh-CN" sz="2000" kern="1200" dirty="0" err="1" smtClean="0"/>
              <a:t>revenue</a:t>
            </a:r>
            <a:r>
              <a:rPr lang="de-DE" altLang="zh-CN" sz="2000" kern="1200" dirty="0" smtClean="0"/>
              <a:t>, …</a:t>
            </a:r>
            <a:endParaRPr lang="zh-CN" altLang="en-US" sz="2000" kern="1200" dirty="0"/>
          </a:p>
        </p:txBody>
      </p:sp>
      <p:sp>
        <p:nvSpPr>
          <p:cNvPr id="7" name="Freeform 6"/>
          <p:cNvSpPr/>
          <p:nvPr/>
        </p:nvSpPr>
        <p:spPr>
          <a:xfrm>
            <a:off x="165100" y="2680896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sp>
        <p:nvSpPr>
          <p:cNvPr id="9" name="Freeform 8"/>
          <p:cNvSpPr/>
          <p:nvPr/>
        </p:nvSpPr>
        <p:spPr>
          <a:xfrm>
            <a:off x="7748232" y="1117600"/>
            <a:ext cx="2671862" cy="1662375"/>
          </a:xfrm>
          <a:custGeom>
            <a:avLst/>
            <a:gdLst>
              <a:gd name="connsiteX0" fmla="*/ 132990 w 2542185"/>
              <a:gd name="connsiteY0" fmla="*/ 0 h 1662375"/>
              <a:gd name="connsiteX1" fmla="*/ 2409195 w 2542185"/>
              <a:gd name="connsiteY1" fmla="*/ 0 h 1662375"/>
              <a:gd name="connsiteX2" fmla="*/ 2542185 w 2542185"/>
              <a:gd name="connsiteY2" fmla="*/ 132990 h 1662375"/>
              <a:gd name="connsiteX3" fmla="*/ 2542185 w 2542185"/>
              <a:gd name="connsiteY3" fmla="*/ 1662375 h 1662375"/>
              <a:gd name="connsiteX4" fmla="*/ 2542185 w 2542185"/>
              <a:gd name="connsiteY4" fmla="*/ 1662375 h 1662375"/>
              <a:gd name="connsiteX5" fmla="*/ 0 w 2542185"/>
              <a:gd name="connsiteY5" fmla="*/ 1662375 h 1662375"/>
              <a:gd name="connsiteX6" fmla="*/ 0 w 2542185"/>
              <a:gd name="connsiteY6" fmla="*/ 1662375 h 1662375"/>
              <a:gd name="connsiteX7" fmla="*/ 0 w 2542185"/>
              <a:gd name="connsiteY7" fmla="*/ 132990 h 1662375"/>
              <a:gd name="connsiteX8" fmla="*/ 132990 w 2542185"/>
              <a:gd name="connsiteY8" fmla="*/ 0 h 16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42185" h="1662375">
                <a:moveTo>
                  <a:pt x="132990" y="0"/>
                </a:moveTo>
                <a:lnTo>
                  <a:pt x="2409195" y="0"/>
                </a:lnTo>
                <a:cubicBezTo>
                  <a:pt x="2482643" y="0"/>
                  <a:pt x="2542185" y="59542"/>
                  <a:pt x="2542185" y="132990"/>
                </a:cubicBezTo>
                <a:lnTo>
                  <a:pt x="2542185" y="1662375"/>
                </a:lnTo>
                <a:lnTo>
                  <a:pt x="2542185" y="1662375"/>
                </a:lnTo>
                <a:lnTo>
                  <a:pt x="0" y="1662375"/>
                </a:lnTo>
                <a:lnTo>
                  <a:pt x="0" y="1662375"/>
                </a:lnTo>
                <a:lnTo>
                  <a:pt x="0" y="132990"/>
                </a:lnTo>
                <a:cubicBezTo>
                  <a:pt x="0" y="59542"/>
                  <a:pt x="59542" y="0"/>
                  <a:pt x="132990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4351" tIns="115151" rIns="64351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3,182</a:t>
            </a:r>
            <a:endParaRPr lang="zh-CN" altLang="en-US" sz="2000" kern="1200" dirty="0"/>
          </a:p>
          <a:p>
            <a:pPr marL="228600" lvl="1" indent="-228600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</a:t>
            </a:r>
            <a:r>
              <a:rPr lang="en-US" altLang="zh-CN" sz="2000" dirty="0"/>
              <a:t> </a:t>
            </a:r>
            <a:r>
              <a:rPr lang="en-US" altLang="zh-CN" sz="2000" dirty="0" smtClean="0"/>
              <a:t>(9): </a:t>
            </a:r>
            <a:r>
              <a:rPr lang="de-DE" altLang="zh-CN" sz="2000" dirty="0" err="1"/>
              <a:t>name</a:t>
            </a:r>
            <a:r>
              <a:rPr lang="de-DE" altLang="zh-CN" sz="2000" dirty="0"/>
              <a:t>, countries, </a:t>
            </a:r>
            <a:r>
              <a:rPr lang="de-DE" altLang="zh-CN" sz="2000" dirty="0" err="1"/>
              <a:t>industries</a:t>
            </a:r>
            <a:r>
              <a:rPr lang="de-DE" altLang="zh-CN" sz="2000" dirty="0"/>
              <a:t>, </a:t>
            </a:r>
            <a:r>
              <a:rPr lang="de-DE" altLang="zh-CN" sz="2000" dirty="0" err="1"/>
              <a:t>numberOfEmployees</a:t>
            </a:r>
            <a:r>
              <a:rPr lang="de-DE" altLang="zh-CN" sz="2000" dirty="0"/>
              <a:t>, </a:t>
            </a:r>
            <a:r>
              <a:rPr lang="de-DE" altLang="zh-CN" sz="2000" dirty="0" err="1"/>
              <a:t>dateFounded</a:t>
            </a:r>
            <a:r>
              <a:rPr lang="de-DE" altLang="zh-CN" sz="2000" dirty="0"/>
              <a:t>, …</a:t>
            </a:r>
            <a:endParaRPr lang="zh-CN" altLang="en-US" sz="2000" dirty="0"/>
          </a:p>
        </p:txBody>
      </p:sp>
      <p:sp>
        <p:nvSpPr>
          <p:cNvPr id="10" name="Freeform 9"/>
          <p:cNvSpPr/>
          <p:nvPr/>
        </p:nvSpPr>
        <p:spPr>
          <a:xfrm>
            <a:off x="7747298" y="2718844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sp>
        <p:nvSpPr>
          <p:cNvPr id="12" name="Freeform 11"/>
          <p:cNvSpPr/>
          <p:nvPr/>
        </p:nvSpPr>
        <p:spPr>
          <a:xfrm>
            <a:off x="165100" y="4407400"/>
            <a:ext cx="2759890" cy="1663200"/>
          </a:xfrm>
          <a:custGeom>
            <a:avLst/>
            <a:gdLst>
              <a:gd name="connsiteX0" fmla="*/ 149833 w 2558067"/>
              <a:gd name="connsiteY0" fmla="*/ 0 h 1872909"/>
              <a:gd name="connsiteX1" fmla="*/ 2408234 w 2558067"/>
              <a:gd name="connsiteY1" fmla="*/ 0 h 1872909"/>
              <a:gd name="connsiteX2" fmla="*/ 2558067 w 2558067"/>
              <a:gd name="connsiteY2" fmla="*/ 149833 h 1872909"/>
              <a:gd name="connsiteX3" fmla="*/ 2558067 w 2558067"/>
              <a:gd name="connsiteY3" fmla="*/ 1872909 h 1872909"/>
              <a:gd name="connsiteX4" fmla="*/ 2558067 w 2558067"/>
              <a:gd name="connsiteY4" fmla="*/ 1872909 h 1872909"/>
              <a:gd name="connsiteX5" fmla="*/ 0 w 2558067"/>
              <a:gd name="connsiteY5" fmla="*/ 1872909 h 1872909"/>
              <a:gd name="connsiteX6" fmla="*/ 0 w 2558067"/>
              <a:gd name="connsiteY6" fmla="*/ 1872909 h 1872909"/>
              <a:gd name="connsiteX7" fmla="*/ 0 w 2558067"/>
              <a:gd name="connsiteY7" fmla="*/ 149833 h 1872909"/>
              <a:gd name="connsiteX8" fmla="*/ 149833 w 2558067"/>
              <a:gd name="connsiteY8" fmla="*/ 0 h 1872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58067" h="1872909">
                <a:moveTo>
                  <a:pt x="149833" y="0"/>
                </a:moveTo>
                <a:lnTo>
                  <a:pt x="2408234" y="0"/>
                </a:lnTo>
                <a:cubicBezTo>
                  <a:pt x="2490984" y="0"/>
                  <a:pt x="2558067" y="67083"/>
                  <a:pt x="2558067" y="149833"/>
                </a:cubicBezTo>
                <a:lnTo>
                  <a:pt x="2558067" y="1872909"/>
                </a:lnTo>
                <a:lnTo>
                  <a:pt x="2558067" y="1872909"/>
                </a:lnTo>
                <a:lnTo>
                  <a:pt x="0" y="1872909"/>
                </a:lnTo>
                <a:lnTo>
                  <a:pt x="0" y="1872909"/>
                </a:lnTo>
                <a:lnTo>
                  <a:pt x="0" y="149833"/>
                </a:lnTo>
                <a:cubicBezTo>
                  <a:pt x="0" y="67083"/>
                  <a:pt x="67083" y="0"/>
                  <a:pt x="149833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9285" tIns="120085" rIns="69285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</a:t>
            </a:r>
            <a:r>
              <a:rPr lang="zh-CN" altLang="en-US" sz="2000" kern="1200" dirty="0" smtClean="0"/>
              <a:t> </a:t>
            </a:r>
            <a:r>
              <a:rPr lang="en-US" altLang="zh-CN" sz="2000" kern="1200" dirty="0" smtClean="0"/>
              <a:t>16,051</a:t>
            </a:r>
            <a:endParaRPr lang="zh-CN" altLang="en-US" sz="2000" kern="1200" dirty="0"/>
          </a:p>
          <a:p>
            <a:pPr marL="228600" lvl="1" indent="-228600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</a:t>
            </a:r>
            <a:r>
              <a:rPr lang="de-DE" altLang="zh-CN" sz="2000" kern="1200" dirty="0" smtClean="0"/>
              <a:t> (9): </a:t>
            </a:r>
            <a:r>
              <a:rPr lang="de-DE" altLang="zh-CN" sz="2000" kern="1200" dirty="0" err="1" smtClean="0"/>
              <a:t>name</a:t>
            </a:r>
            <a:r>
              <a:rPr lang="de-DE" altLang="zh-CN" sz="2000" kern="1200" dirty="0" smtClean="0"/>
              <a:t>, countries, </a:t>
            </a:r>
            <a:r>
              <a:rPr lang="de-DE" altLang="zh-CN" sz="2000" kern="1200" dirty="0" err="1" smtClean="0"/>
              <a:t>industries</a:t>
            </a:r>
            <a:r>
              <a:rPr lang="de-DE" altLang="zh-CN" sz="2000" kern="1200" dirty="0" smtClean="0"/>
              <a:t>, </a:t>
            </a:r>
            <a:r>
              <a:rPr lang="de-DE" altLang="zh-CN" sz="2000" kern="1200" dirty="0" err="1" smtClean="0"/>
              <a:t>numberOfEmployees</a:t>
            </a:r>
            <a:r>
              <a:rPr lang="de-DE" altLang="zh-CN" sz="2000" dirty="0"/>
              <a:t>, </a:t>
            </a:r>
            <a:r>
              <a:rPr lang="de-DE" altLang="zh-CN" sz="2000" dirty="0" err="1"/>
              <a:t>dateFounded</a:t>
            </a:r>
            <a:r>
              <a:rPr lang="de-DE" altLang="zh-CN" sz="2000" dirty="0"/>
              <a:t>, …</a:t>
            </a:r>
            <a:endParaRPr lang="zh-CN" altLang="en-US" sz="2000" kern="1200" dirty="0"/>
          </a:p>
        </p:txBody>
      </p:sp>
      <p:sp>
        <p:nvSpPr>
          <p:cNvPr id="13" name="Freeform 12"/>
          <p:cNvSpPr/>
          <p:nvPr/>
        </p:nvSpPr>
        <p:spPr>
          <a:xfrm>
            <a:off x="163975" y="6058883"/>
            <a:ext cx="2762246" cy="805351"/>
          </a:xfrm>
          <a:custGeom>
            <a:avLst/>
            <a:gdLst>
              <a:gd name="connsiteX0" fmla="*/ 0 w 2560250"/>
              <a:gd name="connsiteY0" fmla="*/ 0 h 805351"/>
              <a:gd name="connsiteX1" fmla="*/ 2560250 w 2560250"/>
              <a:gd name="connsiteY1" fmla="*/ 0 h 805351"/>
              <a:gd name="connsiteX2" fmla="*/ 2560250 w 2560250"/>
              <a:gd name="connsiteY2" fmla="*/ 805351 h 805351"/>
              <a:gd name="connsiteX3" fmla="*/ 0 w 2560250"/>
              <a:gd name="connsiteY3" fmla="*/ 805351 h 805351"/>
              <a:gd name="connsiteX4" fmla="*/ 0 w 2560250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60250" h="805351">
                <a:moveTo>
                  <a:pt x="0" y="0"/>
                </a:moveTo>
                <a:lnTo>
                  <a:pt x="2560250" y="0"/>
                </a:lnTo>
                <a:lnTo>
                  <a:pt x="2560250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9154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en-US" altLang="zh-CN" sz="2700" kern="1200" dirty="0" smtClean="0"/>
              <a:t> (companies)</a:t>
            </a:r>
            <a:endParaRPr lang="zh-CN" altLang="en-US" sz="2700" kern="1200" dirty="0"/>
          </a:p>
        </p:txBody>
      </p:sp>
      <p:sp>
        <p:nvSpPr>
          <p:cNvPr id="15" name="Freeform 14"/>
          <p:cNvSpPr/>
          <p:nvPr/>
        </p:nvSpPr>
        <p:spPr>
          <a:xfrm>
            <a:off x="7748326" y="4381402"/>
            <a:ext cx="2636975" cy="1663200"/>
          </a:xfrm>
          <a:custGeom>
            <a:avLst/>
            <a:gdLst>
              <a:gd name="connsiteX0" fmla="*/ 149833 w 2508991"/>
              <a:gd name="connsiteY0" fmla="*/ 0 h 1872909"/>
              <a:gd name="connsiteX1" fmla="*/ 2359158 w 2508991"/>
              <a:gd name="connsiteY1" fmla="*/ 0 h 1872909"/>
              <a:gd name="connsiteX2" fmla="*/ 2508991 w 2508991"/>
              <a:gd name="connsiteY2" fmla="*/ 149833 h 1872909"/>
              <a:gd name="connsiteX3" fmla="*/ 2508991 w 2508991"/>
              <a:gd name="connsiteY3" fmla="*/ 1872909 h 1872909"/>
              <a:gd name="connsiteX4" fmla="*/ 2508991 w 2508991"/>
              <a:gd name="connsiteY4" fmla="*/ 1872909 h 1872909"/>
              <a:gd name="connsiteX5" fmla="*/ 0 w 2508991"/>
              <a:gd name="connsiteY5" fmla="*/ 1872909 h 1872909"/>
              <a:gd name="connsiteX6" fmla="*/ 0 w 2508991"/>
              <a:gd name="connsiteY6" fmla="*/ 1872909 h 1872909"/>
              <a:gd name="connsiteX7" fmla="*/ 0 w 2508991"/>
              <a:gd name="connsiteY7" fmla="*/ 149833 h 1872909"/>
              <a:gd name="connsiteX8" fmla="*/ 149833 w 2508991"/>
              <a:gd name="connsiteY8" fmla="*/ 0 h 1872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08991" h="1872909">
                <a:moveTo>
                  <a:pt x="149833" y="0"/>
                </a:moveTo>
                <a:lnTo>
                  <a:pt x="2359158" y="0"/>
                </a:lnTo>
                <a:cubicBezTo>
                  <a:pt x="2441908" y="0"/>
                  <a:pt x="2508991" y="67083"/>
                  <a:pt x="2508991" y="149833"/>
                </a:cubicBezTo>
                <a:lnTo>
                  <a:pt x="2508991" y="1872909"/>
                </a:lnTo>
                <a:lnTo>
                  <a:pt x="2508991" y="1872909"/>
                </a:lnTo>
                <a:lnTo>
                  <a:pt x="0" y="1872909"/>
                </a:lnTo>
                <a:lnTo>
                  <a:pt x="0" y="1872909"/>
                </a:lnTo>
                <a:lnTo>
                  <a:pt x="0" y="149833"/>
                </a:lnTo>
                <a:cubicBezTo>
                  <a:pt x="0" y="67083"/>
                  <a:pt x="67083" y="0"/>
                  <a:pt x="149833" y="0"/>
                </a:cubicBez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69285" tIns="120085" rIns="69285" bIns="25400" numCol="1" spcCol="1270" anchor="t" anchorCtr="0">
            <a:noAutofit/>
          </a:bodyPr>
          <a:lstStyle/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Entities: 3,270</a:t>
            </a:r>
            <a:endParaRPr lang="zh-CN" altLang="en-US" sz="2000" kern="1200" dirty="0"/>
          </a:p>
          <a:p>
            <a:pPr marL="228600" lvl="1" indent="-2286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US" altLang="zh-CN" sz="2000" kern="1200" dirty="0" smtClean="0"/>
              <a:t>Attributes (5): name, population, area, elevation, country</a:t>
            </a:r>
            <a:endParaRPr lang="zh-CN" altLang="en-US" sz="2000" kern="1200" dirty="0"/>
          </a:p>
        </p:txBody>
      </p:sp>
      <p:sp>
        <p:nvSpPr>
          <p:cNvPr id="16" name="Freeform 15"/>
          <p:cNvSpPr/>
          <p:nvPr/>
        </p:nvSpPr>
        <p:spPr>
          <a:xfrm>
            <a:off x="7761147" y="6032885"/>
            <a:ext cx="2636975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err="1" smtClean="0"/>
              <a:t>DBpedia</a:t>
            </a:r>
            <a:r>
              <a:rPr lang="zh-CN" altLang="en-US" sz="2700" kern="1200" dirty="0" smtClean="0"/>
              <a:t> </a:t>
            </a:r>
            <a:r>
              <a:rPr lang="de-DE" altLang="zh-CN" sz="2700" kern="1200" dirty="0" smtClean="0"/>
              <a:t>(</a:t>
            </a:r>
            <a:r>
              <a:rPr lang="de-DE" altLang="zh-CN" sz="2700" kern="1200" dirty="0" err="1" smtClean="0"/>
              <a:t>locations</a:t>
            </a:r>
            <a:r>
              <a:rPr lang="de-DE" altLang="zh-CN" sz="2700" kern="1200" dirty="0" smtClean="0"/>
              <a:t>)</a:t>
            </a:r>
            <a:endParaRPr lang="zh-CN" altLang="en-US" sz="2700" kern="1200" dirty="0"/>
          </a:p>
        </p:txBody>
      </p:sp>
      <p:sp>
        <p:nvSpPr>
          <p:cNvPr id="18" name="AutoShape 2" descr="Image result for freebase log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36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5263" y="2721573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AutoShape 14" descr="Image result for forbes logo top 2000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40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510" y="2682345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6089" y="6070600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pic>
        <p:nvPicPr>
          <p:cNvPr id="30" name="Picture 18" descr="https://upload.wikimedia.org/wikipedia/commons/thumb/7/73/DBpediaLogo.svg/2000px-DBpedia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4364" y="6034104"/>
            <a:ext cx="793758" cy="817200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</p:spPr>
      </p:pic>
      <p:grpSp>
        <p:nvGrpSpPr>
          <p:cNvPr id="17" name="Group 16"/>
          <p:cNvGrpSpPr/>
          <p:nvPr/>
        </p:nvGrpSpPr>
        <p:grpSpPr>
          <a:xfrm>
            <a:off x="3213101" y="2962172"/>
            <a:ext cx="4267199" cy="3517027"/>
            <a:chOff x="0" y="310732"/>
            <a:chExt cx="6383867" cy="990675"/>
          </a:xfrm>
        </p:grpSpPr>
        <p:sp>
          <p:nvSpPr>
            <p:cNvPr id="19" name="Rectangle 18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0" name="Rectangle 19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1700" kern="12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528804" y="2711252"/>
            <a:ext cx="3693145" cy="501840"/>
            <a:chOff x="319193" y="59812"/>
            <a:chExt cx="4468706" cy="501840"/>
          </a:xfrm>
        </p:grpSpPr>
        <p:sp>
          <p:nvSpPr>
            <p:cNvPr id="23" name="Rounded Rectangle 22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altLang="zh-CN" sz="1700" b="1" dirty="0" smtClean="0"/>
                <a:t>MQL query</a:t>
              </a:r>
              <a:endParaRPr lang="zh-CN" altLang="en-US" sz="1700" b="1" kern="1200" dirty="0"/>
            </a:p>
          </p:txBody>
        </p:sp>
      </p:grpSp>
      <p:cxnSp>
        <p:nvCxnSpPr>
          <p:cNvPr id="4" name="Elbow Connector 3"/>
          <p:cNvCxnSpPr>
            <a:endCxn id="23" idx="0"/>
          </p:cNvCxnSpPr>
          <p:nvPr/>
        </p:nvCxnSpPr>
        <p:spPr>
          <a:xfrm rot="10800000" flipV="1">
            <a:off x="5375378" y="2032000"/>
            <a:ext cx="2371921" cy="679252"/>
          </a:xfrm>
          <a:prstGeom prst="bentConnector2">
            <a:avLst/>
          </a:prstGeom>
          <a:ln w="635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278949" y="3243357"/>
            <a:ext cx="443922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"name": null,</a:t>
            </a:r>
          </a:p>
          <a:p>
            <a:r>
              <a:rPr lang="en-US" sz="1600" dirty="0" smtClean="0"/>
              <a:t>"</a:t>
            </a:r>
            <a:r>
              <a:rPr lang="en-US" sz="1600" dirty="0"/>
              <a:t>name!=": "null",</a:t>
            </a:r>
          </a:p>
          <a:p>
            <a:r>
              <a:rPr lang="en-US" sz="1600" dirty="0" smtClean="0"/>
              <a:t>"/</a:t>
            </a:r>
            <a:r>
              <a:rPr lang="en-US" sz="1600" dirty="0"/>
              <a:t>business/employer/</a:t>
            </a:r>
            <a:r>
              <a:rPr lang="en-US" sz="1600" dirty="0" err="1"/>
              <a:t>number_of_employees</a:t>
            </a:r>
            <a:r>
              <a:rPr lang="en-US" sz="1600" dirty="0"/>
              <a:t>": [{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  "</a:t>
            </a:r>
            <a:r>
              <a:rPr lang="en-US" sz="1600" dirty="0"/>
              <a:t>number": null</a:t>
            </a:r>
          </a:p>
          <a:p>
            <a:r>
              <a:rPr lang="en-US" sz="1600" dirty="0" smtClean="0"/>
              <a:t>}],</a:t>
            </a:r>
          </a:p>
          <a:p>
            <a:r>
              <a:rPr lang="en-US" sz="1600" dirty="0"/>
              <a:t>"/organization/organization/headquarters": [{</a:t>
            </a:r>
          </a:p>
          <a:p>
            <a:r>
              <a:rPr lang="en-US" sz="1600" dirty="0" smtClean="0"/>
              <a:t>    "/</a:t>
            </a:r>
            <a:r>
              <a:rPr lang="en-US" sz="1600" dirty="0"/>
              <a:t>location/</a:t>
            </a:r>
            <a:r>
              <a:rPr lang="en-US" sz="1600" dirty="0" err="1"/>
              <a:t>mailing_address</a:t>
            </a:r>
            <a:r>
              <a:rPr lang="en-US" sz="1600" dirty="0"/>
              <a:t>/</a:t>
            </a:r>
            <a:r>
              <a:rPr lang="en-US" sz="1600" dirty="0" err="1"/>
              <a:t>citytown</a:t>
            </a:r>
            <a:r>
              <a:rPr lang="en-US" sz="1600" dirty="0"/>
              <a:t>": null,</a:t>
            </a:r>
          </a:p>
          <a:p>
            <a:r>
              <a:rPr lang="en-US" sz="1600" dirty="0" smtClean="0"/>
              <a:t>    "/</a:t>
            </a:r>
            <a:r>
              <a:rPr lang="en-US" sz="1600" dirty="0"/>
              <a:t>location/</a:t>
            </a:r>
            <a:r>
              <a:rPr lang="en-US" sz="1600" dirty="0" err="1"/>
              <a:t>mailing_address</a:t>
            </a:r>
            <a:r>
              <a:rPr lang="en-US" sz="1600" dirty="0"/>
              <a:t>/country": </a:t>
            </a:r>
            <a:r>
              <a:rPr lang="en-US" sz="1600" dirty="0" smtClean="0"/>
              <a:t>null</a:t>
            </a:r>
          </a:p>
          <a:p>
            <a:r>
              <a:rPr lang="en-US" sz="1600" dirty="0" smtClean="0"/>
              <a:t>}],</a:t>
            </a:r>
          </a:p>
          <a:p>
            <a:r>
              <a:rPr lang="en-US" sz="1600" dirty="0" smtClean="0"/>
              <a:t>…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458192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1" grpId="0"/>
      <p:bldP spid="11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Data Collection (3)</a:t>
            </a:r>
            <a:endParaRPr lang="de-DE" dirty="0"/>
          </a:p>
        </p:txBody>
      </p:sp>
      <p:sp>
        <p:nvSpPr>
          <p:cNvPr id="8" name="Freeform 7"/>
          <p:cNvSpPr/>
          <p:nvPr/>
        </p:nvSpPr>
        <p:spPr>
          <a:xfrm>
            <a:off x="2973313" y="1583207"/>
            <a:ext cx="6542594" cy="976584"/>
          </a:xfrm>
          <a:custGeom>
            <a:avLst/>
            <a:gdLst>
              <a:gd name="connsiteX0" fmla="*/ 162767 w 976584"/>
              <a:gd name="connsiteY0" fmla="*/ 0 h 6542594"/>
              <a:gd name="connsiteX1" fmla="*/ 813817 w 976584"/>
              <a:gd name="connsiteY1" fmla="*/ 0 h 6542594"/>
              <a:gd name="connsiteX2" fmla="*/ 976584 w 976584"/>
              <a:gd name="connsiteY2" fmla="*/ 162767 h 6542594"/>
              <a:gd name="connsiteX3" fmla="*/ 976584 w 976584"/>
              <a:gd name="connsiteY3" fmla="*/ 6542594 h 6542594"/>
              <a:gd name="connsiteX4" fmla="*/ 976584 w 976584"/>
              <a:gd name="connsiteY4" fmla="*/ 6542594 h 6542594"/>
              <a:gd name="connsiteX5" fmla="*/ 0 w 976584"/>
              <a:gd name="connsiteY5" fmla="*/ 6542594 h 6542594"/>
              <a:gd name="connsiteX6" fmla="*/ 0 w 976584"/>
              <a:gd name="connsiteY6" fmla="*/ 6542594 h 6542594"/>
              <a:gd name="connsiteX7" fmla="*/ 0 w 976584"/>
              <a:gd name="connsiteY7" fmla="*/ 162767 h 6542594"/>
              <a:gd name="connsiteX8" fmla="*/ 162767 w 976584"/>
              <a:gd name="connsiteY8" fmla="*/ 0 h 654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6584" h="6542594">
                <a:moveTo>
                  <a:pt x="976584" y="1090455"/>
                </a:moveTo>
                <a:lnTo>
                  <a:pt x="976584" y="5452139"/>
                </a:lnTo>
                <a:cubicBezTo>
                  <a:pt x="976584" y="6054381"/>
                  <a:pt x="965707" y="6542591"/>
                  <a:pt x="952288" y="6542591"/>
                </a:cubicBezTo>
                <a:lnTo>
                  <a:pt x="0" y="6542591"/>
                </a:lnTo>
                <a:lnTo>
                  <a:pt x="0" y="6542591"/>
                </a:lnTo>
                <a:lnTo>
                  <a:pt x="0" y="3"/>
                </a:lnTo>
                <a:lnTo>
                  <a:pt x="0" y="3"/>
                </a:lnTo>
                <a:lnTo>
                  <a:pt x="952288" y="3"/>
                </a:lnTo>
                <a:cubicBezTo>
                  <a:pt x="965707" y="3"/>
                  <a:pt x="976584" y="488213"/>
                  <a:pt x="976584" y="1090455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1497" rIns="295322" bIns="171499" numCol="1" spcCol="1270" anchor="ctr" anchorCtr="0">
            <a:noAutofit/>
          </a:bodyPr>
          <a:lstStyle/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smtClean="0">
                <a:solidFill>
                  <a:srgbClr val="1C1C1C"/>
                </a:solidFill>
              </a:rPr>
              <a:t>1.17E+10 </a:t>
            </a:r>
            <a:r>
              <a:rPr lang="en-GB" altLang="zh-CN" sz="2800" kern="1200" dirty="0" smtClean="0">
                <a:solidFill>
                  <a:srgbClr val="1C1C1C"/>
                </a:solidFill>
                <a:sym typeface="Wingdings" panose="05000000000000000000" pitchFamily="2" charset="2"/>
              </a:rPr>
              <a:t> </a:t>
            </a:r>
            <a:r>
              <a:rPr lang="de-DE" sz="2800" kern="1200" dirty="0" smtClean="0">
                <a:sym typeface="Wingdings" panose="05000000000000000000" pitchFamily="2" charset="2"/>
              </a:rPr>
              <a:t>11,700,000,000</a:t>
            </a:r>
            <a:endParaRPr lang="zh-CN" altLang="en-US" sz="2800" kern="1200" dirty="0">
              <a:solidFill>
                <a:srgbClr val="1C1C1C"/>
              </a:solidFill>
            </a:endParaRPr>
          </a:p>
        </p:txBody>
      </p:sp>
      <p:sp>
        <p:nvSpPr>
          <p:cNvPr id="9" name="Freeform 8"/>
          <p:cNvSpPr/>
          <p:nvPr/>
        </p:nvSpPr>
        <p:spPr>
          <a:xfrm>
            <a:off x="1013087" y="1461133"/>
            <a:ext cx="1960226" cy="1220731"/>
          </a:xfrm>
          <a:custGeom>
            <a:avLst/>
            <a:gdLst>
              <a:gd name="connsiteX0" fmla="*/ 0 w 1960226"/>
              <a:gd name="connsiteY0" fmla="*/ 203459 h 1220731"/>
              <a:gd name="connsiteX1" fmla="*/ 203459 w 1960226"/>
              <a:gd name="connsiteY1" fmla="*/ 0 h 1220731"/>
              <a:gd name="connsiteX2" fmla="*/ 1756767 w 1960226"/>
              <a:gd name="connsiteY2" fmla="*/ 0 h 1220731"/>
              <a:gd name="connsiteX3" fmla="*/ 1960226 w 1960226"/>
              <a:gd name="connsiteY3" fmla="*/ 203459 h 1220731"/>
              <a:gd name="connsiteX4" fmla="*/ 1960226 w 1960226"/>
              <a:gd name="connsiteY4" fmla="*/ 1017272 h 1220731"/>
              <a:gd name="connsiteX5" fmla="*/ 1756767 w 1960226"/>
              <a:gd name="connsiteY5" fmla="*/ 1220731 h 1220731"/>
              <a:gd name="connsiteX6" fmla="*/ 203459 w 1960226"/>
              <a:gd name="connsiteY6" fmla="*/ 1220731 h 1220731"/>
              <a:gd name="connsiteX7" fmla="*/ 0 w 1960226"/>
              <a:gd name="connsiteY7" fmla="*/ 1017272 h 1220731"/>
              <a:gd name="connsiteX8" fmla="*/ 0 w 1960226"/>
              <a:gd name="connsiteY8" fmla="*/ 203459 h 122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60226" h="1220731">
                <a:moveTo>
                  <a:pt x="0" y="203459"/>
                </a:moveTo>
                <a:cubicBezTo>
                  <a:pt x="0" y="91092"/>
                  <a:pt x="91092" y="0"/>
                  <a:pt x="203459" y="0"/>
                </a:cubicBezTo>
                <a:lnTo>
                  <a:pt x="1756767" y="0"/>
                </a:lnTo>
                <a:cubicBezTo>
                  <a:pt x="1869134" y="0"/>
                  <a:pt x="1960226" y="91092"/>
                  <a:pt x="1960226" y="203459"/>
                </a:cubicBezTo>
                <a:lnTo>
                  <a:pt x="1960226" y="1017272"/>
                </a:lnTo>
                <a:cubicBezTo>
                  <a:pt x="1960226" y="1129639"/>
                  <a:pt x="1869134" y="1220731"/>
                  <a:pt x="1756767" y="1220731"/>
                </a:cubicBezTo>
                <a:lnTo>
                  <a:pt x="203459" y="1220731"/>
                </a:lnTo>
                <a:cubicBezTo>
                  <a:pt x="91092" y="1220731"/>
                  <a:pt x="0" y="1129639"/>
                  <a:pt x="0" y="1017272"/>
                </a:cubicBezTo>
                <a:lnTo>
                  <a:pt x="0" y="20345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031" tIns="105311" rIns="151031" bIns="105311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kern="1200" dirty="0" smtClean="0">
                <a:solidFill>
                  <a:srgbClr val="FFFFFF"/>
                </a:solidFill>
              </a:rPr>
              <a:t>Numeric attributes</a:t>
            </a:r>
            <a:endParaRPr lang="zh-CN" altLang="en-US" sz="2400" kern="1200" dirty="0">
              <a:solidFill>
                <a:srgbClr val="FFFFFF"/>
              </a:solidFill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2973313" y="2864974"/>
            <a:ext cx="6542594" cy="976584"/>
          </a:xfrm>
          <a:custGeom>
            <a:avLst/>
            <a:gdLst>
              <a:gd name="connsiteX0" fmla="*/ 162767 w 976584"/>
              <a:gd name="connsiteY0" fmla="*/ 0 h 6542594"/>
              <a:gd name="connsiteX1" fmla="*/ 813817 w 976584"/>
              <a:gd name="connsiteY1" fmla="*/ 0 h 6542594"/>
              <a:gd name="connsiteX2" fmla="*/ 976584 w 976584"/>
              <a:gd name="connsiteY2" fmla="*/ 162767 h 6542594"/>
              <a:gd name="connsiteX3" fmla="*/ 976584 w 976584"/>
              <a:gd name="connsiteY3" fmla="*/ 6542594 h 6542594"/>
              <a:gd name="connsiteX4" fmla="*/ 976584 w 976584"/>
              <a:gd name="connsiteY4" fmla="*/ 6542594 h 6542594"/>
              <a:gd name="connsiteX5" fmla="*/ 0 w 976584"/>
              <a:gd name="connsiteY5" fmla="*/ 6542594 h 6542594"/>
              <a:gd name="connsiteX6" fmla="*/ 0 w 976584"/>
              <a:gd name="connsiteY6" fmla="*/ 6542594 h 6542594"/>
              <a:gd name="connsiteX7" fmla="*/ 0 w 976584"/>
              <a:gd name="connsiteY7" fmla="*/ 162767 h 6542594"/>
              <a:gd name="connsiteX8" fmla="*/ 162767 w 976584"/>
              <a:gd name="connsiteY8" fmla="*/ 0 h 654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6584" h="6542594">
                <a:moveTo>
                  <a:pt x="976584" y="1090455"/>
                </a:moveTo>
                <a:lnTo>
                  <a:pt x="976584" y="5452139"/>
                </a:lnTo>
                <a:cubicBezTo>
                  <a:pt x="976584" y="6054381"/>
                  <a:pt x="965707" y="6542591"/>
                  <a:pt x="952288" y="6542591"/>
                </a:cubicBezTo>
                <a:lnTo>
                  <a:pt x="0" y="6542591"/>
                </a:lnTo>
                <a:lnTo>
                  <a:pt x="0" y="6542591"/>
                </a:lnTo>
                <a:lnTo>
                  <a:pt x="0" y="3"/>
                </a:lnTo>
                <a:lnTo>
                  <a:pt x="0" y="3"/>
                </a:lnTo>
                <a:lnTo>
                  <a:pt x="952288" y="3"/>
                </a:lnTo>
                <a:cubicBezTo>
                  <a:pt x="965707" y="3"/>
                  <a:pt x="976584" y="488213"/>
                  <a:pt x="976584" y="1090455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1497" rIns="295322" bIns="171499" numCol="1" spcCol="1270" anchor="ctr" anchorCtr="0">
            <a:noAutofit/>
          </a:bodyPr>
          <a:lstStyle/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err="1" smtClean="0">
                <a:solidFill>
                  <a:srgbClr val="1C1C1C"/>
                </a:solidFill>
              </a:rPr>
              <a:t>Apple_,Inc</a:t>
            </a:r>
            <a:r>
              <a:rPr lang="en-GB" altLang="zh-CN" sz="2800" kern="1200" dirty="0" smtClean="0">
                <a:solidFill>
                  <a:srgbClr val="1C1C1C"/>
                </a:solidFill>
              </a:rPr>
              <a:t>. </a:t>
            </a:r>
            <a:r>
              <a:rPr lang="en-GB" altLang="zh-CN" sz="2800" kern="1200" dirty="0" smtClean="0">
                <a:solidFill>
                  <a:srgbClr val="1C1C1C"/>
                </a:solidFill>
                <a:sym typeface="Wingdings" panose="05000000000000000000" pitchFamily="2" charset="2"/>
              </a:rPr>
              <a:t> Apple</a:t>
            </a:r>
            <a:endParaRPr lang="zh-CN" altLang="en-US" sz="2800" kern="1200" dirty="0">
              <a:solidFill>
                <a:srgbClr val="1C1C1C"/>
              </a:solidFill>
            </a:endParaRPr>
          </a:p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smtClean="0">
                <a:solidFill>
                  <a:srgbClr val="1C1C1C"/>
                </a:solidFill>
              </a:rPr>
              <a:t>The Coca Cola Company </a:t>
            </a:r>
            <a:r>
              <a:rPr lang="en-GB" altLang="zh-CN" sz="2800" kern="1200" dirty="0" smtClean="0">
                <a:solidFill>
                  <a:srgbClr val="1C1C1C"/>
                </a:solidFill>
                <a:sym typeface="Wingdings" panose="05000000000000000000" pitchFamily="2" charset="2"/>
              </a:rPr>
              <a:t> Coca Cola</a:t>
            </a:r>
            <a:endParaRPr lang="zh-CN" altLang="en-US" sz="2800" kern="1200" dirty="0">
              <a:solidFill>
                <a:srgbClr val="1C1C1C"/>
              </a:solidFill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013087" y="2742900"/>
            <a:ext cx="1960226" cy="1220731"/>
          </a:xfrm>
          <a:custGeom>
            <a:avLst/>
            <a:gdLst>
              <a:gd name="connsiteX0" fmla="*/ 0 w 1960226"/>
              <a:gd name="connsiteY0" fmla="*/ 203459 h 1220731"/>
              <a:gd name="connsiteX1" fmla="*/ 203459 w 1960226"/>
              <a:gd name="connsiteY1" fmla="*/ 0 h 1220731"/>
              <a:gd name="connsiteX2" fmla="*/ 1756767 w 1960226"/>
              <a:gd name="connsiteY2" fmla="*/ 0 h 1220731"/>
              <a:gd name="connsiteX3" fmla="*/ 1960226 w 1960226"/>
              <a:gd name="connsiteY3" fmla="*/ 203459 h 1220731"/>
              <a:gd name="connsiteX4" fmla="*/ 1960226 w 1960226"/>
              <a:gd name="connsiteY4" fmla="*/ 1017272 h 1220731"/>
              <a:gd name="connsiteX5" fmla="*/ 1756767 w 1960226"/>
              <a:gd name="connsiteY5" fmla="*/ 1220731 h 1220731"/>
              <a:gd name="connsiteX6" fmla="*/ 203459 w 1960226"/>
              <a:gd name="connsiteY6" fmla="*/ 1220731 h 1220731"/>
              <a:gd name="connsiteX7" fmla="*/ 0 w 1960226"/>
              <a:gd name="connsiteY7" fmla="*/ 1017272 h 1220731"/>
              <a:gd name="connsiteX8" fmla="*/ 0 w 1960226"/>
              <a:gd name="connsiteY8" fmla="*/ 203459 h 122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60226" h="1220731">
                <a:moveTo>
                  <a:pt x="0" y="203459"/>
                </a:moveTo>
                <a:cubicBezTo>
                  <a:pt x="0" y="91092"/>
                  <a:pt x="91092" y="0"/>
                  <a:pt x="203459" y="0"/>
                </a:cubicBezTo>
                <a:lnTo>
                  <a:pt x="1756767" y="0"/>
                </a:lnTo>
                <a:cubicBezTo>
                  <a:pt x="1869134" y="0"/>
                  <a:pt x="1960226" y="91092"/>
                  <a:pt x="1960226" y="203459"/>
                </a:cubicBezTo>
                <a:lnTo>
                  <a:pt x="1960226" y="1017272"/>
                </a:lnTo>
                <a:cubicBezTo>
                  <a:pt x="1960226" y="1129639"/>
                  <a:pt x="1869134" y="1220731"/>
                  <a:pt x="1756767" y="1220731"/>
                </a:cubicBezTo>
                <a:lnTo>
                  <a:pt x="203459" y="1220731"/>
                </a:lnTo>
                <a:cubicBezTo>
                  <a:pt x="91092" y="1220731"/>
                  <a:pt x="0" y="1129639"/>
                  <a:pt x="0" y="1017272"/>
                </a:cubicBezTo>
                <a:lnTo>
                  <a:pt x="0" y="20345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031" tIns="105311" rIns="151031" bIns="105311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kern="1200" dirty="0" smtClean="0">
                <a:solidFill>
                  <a:srgbClr val="FFFFFF"/>
                </a:solidFill>
              </a:rPr>
              <a:t>Remove </a:t>
            </a:r>
            <a:r>
              <a:rPr lang="en-US" altLang="zh-CN" sz="2400" kern="1200" dirty="0" err="1" smtClean="0">
                <a:solidFill>
                  <a:srgbClr val="FFFFFF"/>
                </a:solidFill>
              </a:rPr>
              <a:t>punctation</a:t>
            </a:r>
            <a:r>
              <a:rPr lang="en-US" altLang="zh-CN" sz="2400" kern="1200" dirty="0" smtClean="0">
                <a:solidFill>
                  <a:srgbClr val="FFFFFF"/>
                </a:solidFill>
              </a:rPr>
              <a:t>/</a:t>
            </a:r>
            <a:br>
              <a:rPr lang="en-US" altLang="zh-CN" sz="2400" kern="1200" dirty="0" smtClean="0">
                <a:solidFill>
                  <a:srgbClr val="FFFFFF"/>
                </a:solidFill>
              </a:rPr>
            </a:br>
            <a:r>
              <a:rPr lang="en-US" altLang="zh-CN" sz="2400" kern="1200" dirty="0" err="1" smtClean="0">
                <a:solidFill>
                  <a:srgbClr val="FFFFFF"/>
                </a:solidFill>
              </a:rPr>
              <a:t>stopwords</a:t>
            </a:r>
            <a:endParaRPr lang="zh-CN" altLang="en-US" sz="2400" kern="1200" dirty="0">
              <a:solidFill>
                <a:srgbClr val="FFFFFF"/>
              </a:solidFill>
            </a:endParaRPr>
          </a:p>
        </p:txBody>
      </p:sp>
      <p:sp>
        <p:nvSpPr>
          <p:cNvPr id="12" name="Freeform 11"/>
          <p:cNvSpPr/>
          <p:nvPr/>
        </p:nvSpPr>
        <p:spPr>
          <a:xfrm>
            <a:off x="2973313" y="4146742"/>
            <a:ext cx="6542594" cy="976584"/>
          </a:xfrm>
          <a:custGeom>
            <a:avLst/>
            <a:gdLst>
              <a:gd name="connsiteX0" fmla="*/ 162767 w 976584"/>
              <a:gd name="connsiteY0" fmla="*/ 0 h 6542594"/>
              <a:gd name="connsiteX1" fmla="*/ 813817 w 976584"/>
              <a:gd name="connsiteY1" fmla="*/ 0 h 6542594"/>
              <a:gd name="connsiteX2" fmla="*/ 976584 w 976584"/>
              <a:gd name="connsiteY2" fmla="*/ 162767 h 6542594"/>
              <a:gd name="connsiteX3" fmla="*/ 976584 w 976584"/>
              <a:gd name="connsiteY3" fmla="*/ 6542594 h 6542594"/>
              <a:gd name="connsiteX4" fmla="*/ 976584 w 976584"/>
              <a:gd name="connsiteY4" fmla="*/ 6542594 h 6542594"/>
              <a:gd name="connsiteX5" fmla="*/ 0 w 976584"/>
              <a:gd name="connsiteY5" fmla="*/ 6542594 h 6542594"/>
              <a:gd name="connsiteX6" fmla="*/ 0 w 976584"/>
              <a:gd name="connsiteY6" fmla="*/ 6542594 h 6542594"/>
              <a:gd name="connsiteX7" fmla="*/ 0 w 976584"/>
              <a:gd name="connsiteY7" fmla="*/ 162767 h 6542594"/>
              <a:gd name="connsiteX8" fmla="*/ 162767 w 976584"/>
              <a:gd name="connsiteY8" fmla="*/ 0 h 654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6584" h="6542594">
                <a:moveTo>
                  <a:pt x="976584" y="1090455"/>
                </a:moveTo>
                <a:lnTo>
                  <a:pt x="976584" y="5452139"/>
                </a:lnTo>
                <a:cubicBezTo>
                  <a:pt x="976584" y="6054381"/>
                  <a:pt x="965707" y="6542591"/>
                  <a:pt x="952288" y="6542591"/>
                </a:cubicBezTo>
                <a:lnTo>
                  <a:pt x="0" y="6542591"/>
                </a:lnTo>
                <a:lnTo>
                  <a:pt x="0" y="6542591"/>
                </a:lnTo>
                <a:lnTo>
                  <a:pt x="0" y="3"/>
                </a:lnTo>
                <a:lnTo>
                  <a:pt x="0" y="3"/>
                </a:lnTo>
                <a:lnTo>
                  <a:pt x="952288" y="3"/>
                </a:lnTo>
                <a:cubicBezTo>
                  <a:pt x="965707" y="3"/>
                  <a:pt x="976584" y="488213"/>
                  <a:pt x="976584" y="1090455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1497" rIns="295322" bIns="171499" numCol="1" spcCol="1270" anchor="ctr" anchorCtr="0">
            <a:noAutofit/>
          </a:bodyPr>
          <a:lstStyle/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smtClean="0">
                <a:solidFill>
                  <a:srgbClr val="1C1C1C"/>
                </a:solidFill>
              </a:rPr>
              <a:t>USA, US </a:t>
            </a:r>
            <a:r>
              <a:rPr lang="en-GB" altLang="zh-CN" sz="2800" kern="1200" dirty="0" smtClean="0">
                <a:solidFill>
                  <a:srgbClr val="1C1C1C"/>
                </a:solidFill>
                <a:sym typeface="Wingdings" panose="05000000000000000000" pitchFamily="2" charset="2"/>
              </a:rPr>
              <a:t> United States of America</a:t>
            </a:r>
            <a:endParaRPr lang="zh-CN" altLang="en-US" sz="2800" kern="1200" dirty="0">
              <a:solidFill>
                <a:srgbClr val="1C1C1C"/>
              </a:solidFill>
            </a:endParaRPr>
          </a:p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smtClean="0">
                <a:solidFill>
                  <a:srgbClr val="1C1C1C"/>
                </a:solidFill>
              </a:rPr>
              <a:t>UK, GB   </a:t>
            </a:r>
            <a:r>
              <a:rPr lang="en-GB" altLang="zh-CN" sz="2800" kern="1200" dirty="0" smtClean="0">
                <a:solidFill>
                  <a:srgbClr val="1C1C1C"/>
                </a:solidFill>
                <a:sym typeface="Wingdings" panose="05000000000000000000" pitchFamily="2" charset="2"/>
              </a:rPr>
              <a:t> Great Britain</a:t>
            </a:r>
            <a:endParaRPr lang="zh-CN" altLang="en-US" sz="2800" kern="1200" dirty="0">
              <a:solidFill>
                <a:srgbClr val="1C1C1C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1013087" y="4024668"/>
            <a:ext cx="1960226" cy="1220731"/>
          </a:xfrm>
          <a:custGeom>
            <a:avLst/>
            <a:gdLst>
              <a:gd name="connsiteX0" fmla="*/ 0 w 1960226"/>
              <a:gd name="connsiteY0" fmla="*/ 203459 h 1220731"/>
              <a:gd name="connsiteX1" fmla="*/ 203459 w 1960226"/>
              <a:gd name="connsiteY1" fmla="*/ 0 h 1220731"/>
              <a:gd name="connsiteX2" fmla="*/ 1756767 w 1960226"/>
              <a:gd name="connsiteY2" fmla="*/ 0 h 1220731"/>
              <a:gd name="connsiteX3" fmla="*/ 1960226 w 1960226"/>
              <a:gd name="connsiteY3" fmla="*/ 203459 h 1220731"/>
              <a:gd name="connsiteX4" fmla="*/ 1960226 w 1960226"/>
              <a:gd name="connsiteY4" fmla="*/ 1017272 h 1220731"/>
              <a:gd name="connsiteX5" fmla="*/ 1756767 w 1960226"/>
              <a:gd name="connsiteY5" fmla="*/ 1220731 h 1220731"/>
              <a:gd name="connsiteX6" fmla="*/ 203459 w 1960226"/>
              <a:gd name="connsiteY6" fmla="*/ 1220731 h 1220731"/>
              <a:gd name="connsiteX7" fmla="*/ 0 w 1960226"/>
              <a:gd name="connsiteY7" fmla="*/ 1017272 h 1220731"/>
              <a:gd name="connsiteX8" fmla="*/ 0 w 1960226"/>
              <a:gd name="connsiteY8" fmla="*/ 203459 h 122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60226" h="1220731">
                <a:moveTo>
                  <a:pt x="0" y="203459"/>
                </a:moveTo>
                <a:cubicBezTo>
                  <a:pt x="0" y="91092"/>
                  <a:pt x="91092" y="0"/>
                  <a:pt x="203459" y="0"/>
                </a:cubicBezTo>
                <a:lnTo>
                  <a:pt x="1756767" y="0"/>
                </a:lnTo>
                <a:cubicBezTo>
                  <a:pt x="1869134" y="0"/>
                  <a:pt x="1960226" y="91092"/>
                  <a:pt x="1960226" y="203459"/>
                </a:cubicBezTo>
                <a:lnTo>
                  <a:pt x="1960226" y="1017272"/>
                </a:lnTo>
                <a:cubicBezTo>
                  <a:pt x="1960226" y="1129639"/>
                  <a:pt x="1869134" y="1220731"/>
                  <a:pt x="1756767" y="1220731"/>
                </a:cubicBezTo>
                <a:lnTo>
                  <a:pt x="203459" y="1220731"/>
                </a:lnTo>
                <a:cubicBezTo>
                  <a:pt x="91092" y="1220731"/>
                  <a:pt x="0" y="1129639"/>
                  <a:pt x="0" y="1017272"/>
                </a:cubicBezTo>
                <a:lnTo>
                  <a:pt x="0" y="20345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031" tIns="105311" rIns="151031" bIns="105311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kern="1200" dirty="0" smtClean="0">
                <a:solidFill>
                  <a:srgbClr val="FFFFFF"/>
                </a:solidFill>
              </a:rPr>
              <a:t>Normalize countries</a:t>
            </a:r>
            <a:endParaRPr lang="zh-CN" altLang="en-US" sz="2400" kern="1200" dirty="0">
              <a:solidFill>
                <a:srgbClr val="FFFFFF"/>
              </a:solidFill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2973313" y="5428509"/>
            <a:ext cx="6542594" cy="976585"/>
          </a:xfrm>
          <a:custGeom>
            <a:avLst/>
            <a:gdLst>
              <a:gd name="connsiteX0" fmla="*/ 162767 w 976584"/>
              <a:gd name="connsiteY0" fmla="*/ 0 h 6542594"/>
              <a:gd name="connsiteX1" fmla="*/ 813817 w 976584"/>
              <a:gd name="connsiteY1" fmla="*/ 0 h 6542594"/>
              <a:gd name="connsiteX2" fmla="*/ 976584 w 976584"/>
              <a:gd name="connsiteY2" fmla="*/ 162767 h 6542594"/>
              <a:gd name="connsiteX3" fmla="*/ 976584 w 976584"/>
              <a:gd name="connsiteY3" fmla="*/ 6542594 h 6542594"/>
              <a:gd name="connsiteX4" fmla="*/ 976584 w 976584"/>
              <a:gd name="connsiteY4" fmla="*/ 6542594 h 6542594"/>
              <a:gd name="connsiteX5" fmla="*/ 0 w 976584"/>
              <a:gd name="connsiteY5" fmla="*/ 6542594 h 6542594"/>
              <a:gd name="connsiteX6" fmla="*/ 0 w 976584"/>
              <a:gd name="connsiteY6" fmla="*/ 6542594 h 6542594"/>
              <a:gd name="connsiteX7" fmla="*/ 0 w 976584"/>
              <a:gd name="connsiteY7" fmla="*/ 162767 h 6542594"/>
              <a:gd name="connsiteX8" fmla="*/ 162767 w 976584"/>
              <a:gd name="connsiteY8" fmla="*/ 0 h 654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6584" h="6542594">
                <a:moveTo>
                  <a:pt x="976584" y="1090455"/>
                </a:moveTo>
                <a:lnTo>
                  <a:pt x="976584" y="5452139"/>
                </a:lnTo>
                <a:cubicBezTo>
                  <a:pt x="976584" y="6054381"/>
                  <a:pt x="965707" y="6542591"/>
                  <a:pt x="952288" y="6542591"/>
                </a:cubicBezTo>
                <a:lnTo>
                  <a:pt x="0" y="6542591"/>
                </a:lnTo>
                <a:lnTo>
                  <a:pt x="0" y="6542591"/>
                </a:lnTo>
                <a:lnTo>
                  <a:pt x="0" y="3"/>
                </a:lnTo>
                <a:lnTo>
                  <a:pt x="0" y="3"/>
                </a:lnTo>
                <a:lnTo>
                  <a:pt x="952288" y="3"/>
                </a:lnTo>
                <a:cubicBezTo>
                  <a:pt x="965707" y="3"/>
                  <a:pt x="976584" y="488213"/>
                  <a:pt x="976584" y="1090455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1498" rIns="295322" bIns="171499" numCol="1" spcCol="1270" anchor="ctr" anchorCtr="0">
            <a:noAutofit/>
          </a:bodyPr>
          <a:lstStyle/>
          <a:p>
            <a:pPr marL="285750" lvl="1" indent="-285750" algn="l" defTabSz="12446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GB" altLang="zh-CN" sz="2800" kern="1200" dirty="0" smtClean="0">
                <a:solidFill>
                  <a:srgbClr val="1C1C1C"/>
                </a:solidFill>
              </a:rPr>
              <a:t>Remove DBpedia URLs</a:t>
            </a:r>
            <a:endParaRPr lang="zh-CN" altLang="en-US" sz="2800" kern="1200" dirty="0">
              <a:solidFill>
                <a:srgbClr val="1C1C1C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1013087" y="5306435"/>
            <a:ext cx="1960226" cy="1220731"/>
          </a:xfrm>
          <a:custGeom>
            <a:avLst/>
            <a:gdLst>
              <a:gd name="connsiteX0" fmla="*/ 0 w 1960226"/>
              <a:gd name="connsiteY0" fmla="*/ 203459 h 1220731"/>
              <a:gd name="connsiteX1" fmla="*/ 203459 w 1960226"/>
              <a:gd name="connsiteY1" fmla="*/ 0 h 1220731"/>
              <a:gd name="connsiteX2" fmla="*/ 1756767 w 1960226"/>
              <a:gd name="connsiteY2" fmla="*/ 0 h 1220731"/>
              <a:gd name="connsiteX3" fmla="*/ 1960226 w 1960226"/>
              <a:gd name="connsiteY3" fmla="*/ 203459 h 1220731"/>
              <a:gd name="connsiteX4" fmla="*/ 1960226 w 1960226"/>
              <a:gd name="connsiteY4" fmla="*/ 1017272 h 1220731"/>
              <a:gd name="connsiteX5" fmla="*/ 1756767 w 1960226"/>
              <a:gd name="connsiteY5" fmla="*/ 1220731 h 1220731"/>
              <a:gd name="connsiteX6" fmla="*/ 203459 w 1960226"/>
              <a:gd name="connsiteY6" fmla="*/ 1220731 h 1220731"/>
              <a:gd name="connsiteX7" fmla="*/ 0 w 1960226"/>
              <a:gd name="connsiteY7" fmla="*/ 1017272 h 1220731"/>
              <a:gd name="connsiteX8" fmla="*/ 0 w 1960226"/>
              <a:gd name="connsiteY8" fmla="*/ 203459 h 1220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60226" h="1220731">
                <a:moveTo>
                  <a:pt x="0" y="203459"/>
                </a:moveTo>
                <a:cubicBezTo>
                  <a:pt x="0" y="91092"/>
                  <a:pt x="91092" y="0"/>
                  <a:pt x="203459" y="0"/>
                </a:cubicBezTo>
                <a:lnTo>
                  <a:pt x="1756767" y="0"/>
                </a:lnTo>
                <a:cubicBezTo>
                  <a:pt x="1869134" y="0"/>
                  <a:pt x="1960226" y="91092"/>
                  <a:pt x="1960226" y="203459"/>
                </a:cubicBezTo>
                <a:lnTo>
                  <a:pt x="1960226" y="1017272"/>
                </a:lnTo>
                <a:cubicBezTo>
                  <a:pt x="1960226" y="1129639"/>
                  <a:pt x="1869134" y="1220731"/>
                  <a:pt x="1756767" y="1220731"/>
                </a:cubicBezTo>
                <a:lnTo>
                  <a:pt x="203459" y="1220731"/>
                </a:lnTo>
                <a:cubicBezTo>
                  <a:pt x="91092" y="1220731"/>
                  <a:pt x="0" y="1129639"/>
                  <a:pt x="0" y="1017272"/>
                </a:cubicBezTo>
                <a:lnTo>
                  <a:pt x="0" y="203459"/>
                </a:lnTo>
                <a:close/>
              </a:path>
            </a:pathLst>
          </a:custGeom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51031" tIns="105311" rIns="151031" bIns="105311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400" kern="1200" dirty="0" smtClean="0">
                <a:solidFill>
                  <a:srgbClr val="FFFFFF"/>
                </a:solidFill>
              </a:rPr>
              <a:t>Normalize names</a:t>
            </a:r>
            <a:endParaRPr lang="zh-CN" altLang="en-US" sz="2400" kern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33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(1)</a:t>
            </a:r>
            <a:endParaRPr lang="en-US" altLang="en-US" b="1" dirty="0" smtClean="0"/>
          </a:p>
        </p:txBody>
      </p:sp>
      <p:pic>
        <p:nvPicPr>
          <p:cNvPr id="10" name="Picture 2" descr="http://edeblog.com/wp-content/uploads/2015/03/gold-standar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911" y="2208805"/>
            <a:ext cx="1398706" cy="1394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/>
          <p:cNvGrpSpPr/>
          <p:nvPr/>
        </p:nvGrpSpPr>
        <p:grpSpPr>
          <a:xfrm>
            <a:off x="1203000" y="4271280"/>
            <a:ext cx="8496927" cy="2054792"/>
            <a:chOff x="0" y="310732"/>
            <a:chExt cx="6383867" cy="990675"/>
          </a:xfrm>
        </p:grpSpPr>
        <p:sp>
          <p:nvSpPr>
            <p:cNvPr id="22" name="Rectangle 21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altLang="zh-CN" sz="1700" kern="1200" dirty="0" smtClean="0"/>
                <a:t>Training data: 220 cases (100 </a:t>
              </a:r>
              <a:r>
                <a:rPr lang="en-US" altLang="zh-CN" sz="1700" i="1" kern="1200" dirty="0" smtClean="0"/>
                <a:t>true</a:t>
              </a:r>
              <a:r>
                <a:rPr lang="en-US" altLang="zh-CN" sz="1700" kern="1200" dirty="0" smtClean="0"/>
                <a:t>, 120 </a:t>
              </a:r>
              <a:r>
                <a:rPr lang="en-US" altLang="zh-CN" sz="1700" i="1" kern="1200" dirty="0" smtClean="0"/>
                <a:t>false</a:t>
              </a:r>
              <a:r>
                <a:rPr lang="en-US" altLang="zh-CN" sz="1700" kern="1200" dirty="0" smtClean="0"/>
                <a:t>)</a:t>
              </a:r>
              <a:endParaRPr lang="zh-CN" altLang="en-US" sz="1700" kern="1200" dirty="0"/>
            </a:p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US" altLang="zh-CN" sz="1700" kern="1200" dirty="0" smtClean="0"/>
                <a:t>Test data: 27 cases (12 </a:t>
              </a:r>
              <a:r>
                <a:rPr lang="en-US" altLang="zh-CN" sz="1700" i="1" kern="1200" dirty="0" smtClean="0"/>
                <a:t>true</a:t>
              </a:r>
              <a:r>
                <a:rPr lang="en-US" altLang="zh-CN" sz="1700" kern="1200" dirty="0" smtClean="0"/>
                <a:t>, 15 </a:t>
              </a:r>
              <a:r>
                <a:rPr lang="en-US" altLang="zh-CN" sz="1700" i="1" kern="1200" dirty="0" smtClean="0"/>
                <a:t>false</a:t>
              </a:r>
              <a:r>
                <a:rPr lang="en-US" altLang="zh-CN" sz="1700" kern="1200" dirty="0" smtClean="0"/>
                <a:t>)</a:t>
              </a:r>
            </a:p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Sample c</a:t>
              </a:r>
              <a:r>
                <a:rPr lang="de-DE" altLang="zh-CN" sz="1700" kern="1200" dirty="0" smtClean="0"/>
                <a:t>orner cases: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“Chevron“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“Chevron Corporation“ (</a:t>
              </a:r>
              <a:r>
                <a:rPr lang="de-DE" altLang="zh-CN" sz="1700" i="1" dirty="0" err="1" smtClean="0"/>
                <a:t>true</a:t>
              </a:r>
              <a:r>
                <a:rPr lang="de-DE" altLang="zh-CN" sz="1700" i="1" dirty="0" smtClean="0"/>
                <a:t>)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“Makita“ (U.S.) vs “Makita“ (Japan) (</a:t>
              </a:r>
              <a:r>
                <a:rPr lang="de-DE" altLang="zh-CN" sz="1700" i="1" dirty="0" smtClean="0"/>
                <a:t>true</a:t>
              </a:r>
              <a:r>
                <a:rPr lang="de-DE" altLang="zh-CN" sz="1700" dirty="0" smtClean="0"/>
                <a:t>)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FontTx/>
                <a:buChar char="••"/>
              </a:pPr>
              <a:r>
                <a:rPr lang="de-DE" altLang="zh-CN" sz="1700" dirty="0"/>
                <a:t>“East Japan Railway“ vs “West Japan Railway“ (</a:t>
              </a:r>
              <a:r>
                <a:rPr lang="de-DE" altLang="zh-CN" sz="1700" i="1" dirty="0"/>
                <a:t>false)</a:t>
              </a:r>
              <a:endParaRPr lang="de-DE" altLang="zh-CN" sz="1700" dirty="0"/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zh-CN" altLang="en-US" sz="1700" kern="120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578723" y="4020359"/>
            <a:ext cx="4468706" cy="501840"/>
            <a:chOff x="319193" y="59812"/>
            <a:chExt cx="4468706" cy="501840"/>
          </a:xfrm>
        </p:grpSpPr>
        <p:sp>
          <p:nvSpPr>
            <p:cNvPr id="20" name="Rounded Rectangle 19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1700" b="1" kern="1200" dirty="0" smtClean="0"/>
                <a:t>Gold standard</a:t>
              </a:r>
              <a:endParaRPr lang="zh-CN" altLang="en-US" sz="1700" b="1" kern="1200" dirty="0"/>
            </a:p>
          </p:txBody>
        </p:sp>
      </p:grpSp>
      <p:cxnSp>
        <p:nvCxnSpPr>
          <p:cNvPr id="32" name="Straight Arrow Connector 31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0" idx="2"/>
          </p:cNvCxnSpPr>
          <p:nvPr/>
        </p:nvCxnSpPr>
        <p:spPr>
          <a:xfrm>
            <a:off x="5375264" y="3603526"/>
            <a:ext cx="9534" cy="44133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971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(2)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/>
          <p:cNvGrpSpPr/>
          <p:nvPr/>
        </p:nvGrpSpPr>
        <p:grpSpPr>
          <a:xfrm>
            <a:off x="1203002" y="4271279"/>
            <a:ext cx="8496926" cy="2789921"/>
            <a:chOff x="-670304" y="310732"/>
            <a:chExt cx="7724478" cy="990675"/>
          </a:xfrm>
        </p:grpSpPr>
        <p:sp>
          <p:nvSpPr>
            <p:cNvPr id="22" name="Rectangle 21"/>
            <p:cNvSpPr/>
            <p:nvPr/>
          </p:nvSpPr>
          <p:spPr>
            <a:xfrm>
              <a:off x="-670304" y="310732"/>
              <a:ext cx="7724478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smtClean="0"/>
                <a:t>Name: </a:t>
              </a:r>
              <a:r>
                <a:rPr lang="de-DE" altLang="zh-CN" sz="1700" kern="1200" dirty="0" err="1" smtClean="0"/>
                <a:t>Levenshtein</a:t>
              </a:r>
              <a:endParaRPr lang="de-DE" altLang="zh-CN" sz="1700" kern="1200" dirty="0" smtClean="0"/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err="1" smtClean="0"/>
                <a:t>Good</a:t>
              </a:r>
              <a:r>
                <a:rPr lang="de-DE" altLang="zh-CN" sz="1700" dirty="0" smtClean="0"/>
                <a:t>: “</a:t>
              </a:r>
              <a:r>
                <a:rPr lang="de-DE" altLang="zh-CN" sz="1700" dirty="0" err="1" smtClean="0"/>
                <a:t>Prudential</a:t>
              </a:r>
              <a:r>
                <a:rPr lang="de-DE" altLang="zh-CN" sz="1700" dirty="0" smtClean="0"/>
                <a:t>“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“</a:t>
              </a:r>
              <a:r>
                <a:rPr lang="de-DE" altLang="zh-CN" sz="1700" dirty="0" err="1" smtClean="0"/>
                <a:t>Prudential</a:t>
              </a:r>
              <a:r>
                <a:rPr lang="de-DE" altLang="zh-CN" sz="1700" dirty="0" smtClean="0"/>
                <a:t> </a:t>
              </a:r>
              <a:r>
                <a:rPr lang="de-DE" altLang="zh-CN" sz="1700" dirty="0" err="1" smtClean="0"/>
                <a:t>plc</a:t>
              </a:r>
              <a:r>
                <a:rPr lang="de-DE" altLang="zh-CN" sz="1700" dirty="0" smtClean="0"/>
                <a:t>“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smtClean="0"/>
                <a:t>Bad: </a:t>
              </a:r>
              <a:r>
                <a:rPr lang="de-DE" altLang="zh-CN" sz="1700" dirty="0" smtClean="0"/>
                <a:t>“West Japan </a:t>
              </a:r>
              <a:r>
                <a:rPr lang="de-DE" altLang="zh-CN" sz="1700" dirty="0" err="1" smtClean="0"/>
                <a:t>Railway</a:t>
              </a:r>
              <a:r>
                <a:rPr lang="de-DE" altLang="zh-CN" sz="1700" dirty="0" smtClean="0"/>
                <a:t>“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“East Japan </a:t>
              </a:r>
              <a:r>
                <a:rPr lang="de-DE" altLang="zh-CN" sz="1700" dirty="0" err="1" smtClean="0"/>
                <a:t>Railway</a:t>
              </a:r>
              <a:r>
                <a:rPr lang="de-DE" altLang="zh-CN" sz="1700" dirty="0" smtClean="0"/>
                <a:t>“</a:t>
              </a:r>
            </a:p>
            <a:p>
              <a:pPr marL="171450" lvl="1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smtClean="0"/>
                <a:t>Industries:</a:t>
              </a:r>
              <a:endParaRPr lang="de-DE" altLang="zh-CN" sz="1700" dirty="0" smtClean="0"/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“Computer, Transportation“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“Transport, Computers“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err="1" smtClean="0"/>
                <a:t>Jaccard</a:t>
              </a:r>
              <a:r>
                <a:rPr lang="de-DE" altLang="zh-CN" sz="1700" dirty="0" smtClean="0"/>
                <a:t> (0.00)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</a:t>
              </a:r>
              <a:r>
                <a:rPr lang="de-DE" altLang="zh-CN" sz="1700" dirty="0" err="1" smtClean="0"/>
                <a:t>Levenshtein</a:t>
              </a:r>
              <a:r>
                <a:rPr lang="de-DE" altLang="zh-CN" sz="1700" dirty="0" smtClean="0"/>
                <a:t> (0.00)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Hybrid (0.75)</a:t>
              </a:r>
            </a:p>
            <a:p>
              <a:pPr marL="171450" lvl="1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smtClean="0"/>
                <a:t>Locations: 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“New York, London“ </a:t>
              </a:r>
              <a:r>
                <a:rPr lang="de-DE" altLang="zh-CN" sz="1700" dirty="0" err="1" smtClean="0"/>
                <a:t>vs</a:t>
              </a:r>
              <a:r>
                <a:rPr lang="de-DE" altLang="zh-CN" sz="1700" dirty="0" smtClean="0"/>
                <a:t> “New York City“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err="1" smtClean="0"/>
                <a:t>Jaccard</a:t>
              </a:r>
              <a:r>
                <a:rPr lang="de-DE" altLang="zh-CN" sz="1700" kern="1200" dirty="0" smtClean="0"/>
                <a:t> (0.00) </a:t>
              </a:r>
              <a:r>
                <a:rPr lang="de-DE" altLang="zh-CN" sz="1700" kern="1200" dirty="0" err="1" smtClean="0"/>
                <a:t>vs</a:t>
              </a:r>
              <a:r>
                <a:rPr lang="de-DE" altLang="zh-CN" sz="1700" kern="1200" dirty="0" smtClean="0"/>
                <a:t> </a:t>
              </a:r>
              <a:r>
                <a:rPr lang="de-DE" altLang="zh-CN" sz="1700" kern="1200" dirty="0" err="1" smtClean="0"/>
                <a:t>Highest</a:t>
              </a:r>
              <a:r>
                <a:rPr lang="de-DE" altLang="zh-CN" sz="1700" kern="1200" dirty="0" smtClean="0"/>
                <a:t> </a:t>
              </a:r>
              <a:r>
                <a:rPr lang="de-DE" altLang="zh-CN" sz="1700" kern="1200" dirty="0" err="1" smtClean="0"/>
                <a:t>Jaccard</a:t>
              </a:r>
              <a:r>
                <a:rPr lang="de-DE" altLang="zh-CN" sz="1700" kern="1200" dirty="0" smtClean="0"/>
                <a:t> (0.67)</a:t>
              </a:r>
              <a:endParaRPr lang="zh-CN" altLang="en-US" sz="1700" kern="120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578723" y="4020359"/>
            <a:ext cx="4468706" cy="501840"/>
            <a:chOff x="319193" y="59812"/>
            <a:chExt cx="4468706" cy="501840"/>
          </a:xfrm>
        </p:grpSpPr>
        <p:sp>
          <p:nvSpPr>
            <p:cNvPr id="20" name="Rounded Rectangle 19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sz="1700" b="1" kern="1200" dirty="0" smtClean="0"/>
                <a:t>Matching rules (excerpt)</a:t>
              </a:r>
              <a:endParaRPr lang="zh-CN" altLang="en-US" sz="1700" b="1" kern="12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31" name="Rounded Rectangle 30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33" name="Straight Arrow Connector 3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>
            <a:stCxn id="31" idx="2"/>
          </p:cNvCxnSpPr>
          <p:nvPr/>
        </p:nvCxnSpPr>
        <p:spPr>
          <a:xfrm flipH="1">
            <a:off x="5384798" y="3214878"/>
            <a:ext cx="1" cy="80548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262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de-DE" altLang="en-US" b="1" dirty="0" smtClean="0"/>
              <a:t>Identity Resolution (3)</a:t>
            </a:r>
            <a:endParaRPr lang="en-US" altLang="en-US" b="1" dirty="0" smtClean="0"/>
          </a:p>
        </p:txBody>
      </p:sp>
      <p:sp>
        <p:nvSpPr>
          <p:cNvPr id="11" name="Freeform 10"/>
          <p:cNvSpPr/>
          <p:nvPr/>
        </p:nvSpPr>
        <p:spPr>
          <a:xfrm>
            <a:off x="469900" y="1363043"/>
            <a:ext cx="2759890" cy="805351"/>
          </a:xfrm>
          <a:custGeom>
            <a:avLst/>
            <a:gdLst>
              <a:gd name="connsiteX0" fmla="*/ 0 w 2508991"/>
              <a:gd name="connsiteY0" fmla="*/ 0 h 805351"/>
              <a:gd name="connsiteX1" fmla="*/ 2508991 w 2508991"/>
              <a:gd name="connsiteY1" fmla="*/ 0 h 805351"/>
              <a:gd name="connsiteX2" fmla="*/ 2508991 w 2508991"/>
              <a:gd name="connsiteY2" fmla="*/ 805351 h 805351"/>
              <a:gd name="connsiteX3" fmla="*/ 0 w 2508991"/>
              <a:gd name="connsiteY3" fmla="*/ 805351 h 805351"/>
              <a:gd name="connsiteX4" fmla="*/ 0 w 250899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08991" h="805351">
                <a:moveTo>
                  <a:pt x="0" y="0"/>
                </a:moveTo>
                <a:lnTo>
                  <a:pt x="2508991" y="0"/>
                </a:lnTo>
                <a:lnTo>
                  <a:pt x="250899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76386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Forbes (companies)</a:t>
            </a:r>
            <a:endParaRPr lang="zh-CN" altLang="en-US" sz="2700" kern="1200" dirty="0"/>
          </a:p>
        </p:txBody>
      </p:sp>
      <p:pic>
        <p:nvPicPr>
          <p:cNvPr id="12" name="Picture 16" descr="http://i.forbesimg.com/media/logos/2015/g2k_license_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10" y="1364492"/>
            <a:ext cx="784985" cy="817246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reeform 12"/>
          <p:cNvSpPr/>
          <p:nvPr/>
        </p:nvSpPr>
        <p:spPr>
          <a:xfrm>
            <a:off x="7538335" y="1363043"/>
            <a:ext cx="2679300" cy="805351"/>
          </a:xfrm>
          <a:custGeom>
            <a:avLst/>
            <a:gdLst>
              <a:gd name="connsiteX0" fmla="*/ 0 w 2549261"/>
              <a:gd name="connsiteY0" fmla="*/ 0 h 805351"/>
              <a:gd name="connsiteX1" fmla="*/ 2549261 w 2549261"/>
              <a:gd name="connsiteY1" fmla="*/ 0 h 805351"/>
              <a:gd name="connsiteX2" fmla="*/ 2549261 w 2549261"/>
              <a:gd name="connsiteY2" fmla="*/ 805351 h 805351"/>
              <a:gd name="connsiteX3" fmla="*/ 0 w 2549261"/>
              <a:gd name="connsiteY3" fmla="*/ 805351 h 805351"/>
              <a:gd name="connsiteX4" fmla="*/ 0 w 2549261"/>
              <a:gd name="connsiteY4" fmla="*/ 0 h 805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9261" h="805351">
                <a:moveTo>
                  <a:pt x="0" y="0"/>
                </a:moveTo>
                <a:lnTo>
                  <a:pt x="2549261" y="0"/>
                </a:lnTo>
                <a:lnTo>
                  <a:pt x="2549261" y="805351"/>
                </a:lnTo>
                <a:lnTo>
                  <a:pt x="0" y="805351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2870" tIns="0" rIns="788297" bIns="0" numCol="1" spcCol="1270" anchor="ctr" anchorCtr="0">
            <a:noAutofit/>
          </a:bodyPr>
          <a:lstStyle/>
          <a:p>
            <a:pPr lvl="0" algn="l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2700" kern="1200" dirty="0" smtClean="0"/>
              <a:t>Freebase (companies)</a:t>
            </a:r>
            <a:endParaRPr lang="zh-CN" altLang="en-US" sz="2700" kern="1200" dirty="0"/>
          </a:p>
        </p:txBody>
      </p:sp>
      <p:pic>
        <p:nvPicPr>
          <p:cNvPr id="14" name="Picture 12" descr="http://io13-freebase.appspot.com/images/freebase-log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6300" y="1365772"/>
            <a:ext cx="817200" cy="817200"/>
          </a:xfrm>
          <a:prstGeom prst="rect">
            <a:avLst/>
          </a:prstGeom>
          <a:noFill/>
          <a:ln>
            <a:solidFill>
              <a:schemeClr val="accent1">
                <a:tint val="40000"/>
                <a:hueOff val="0"/>
                <a:satOff val="0"/>
                <a:lumOff val="0"/>
                <a:shade val="95000"/>
                <a:satMod val="105000"/>
                <a:alpha val="9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/>
          <p:cNvGrpSpPr/>
          <p:nvPr/>
        </p:nvGrpSpPr>
        <p:grpSpPr>
          <a:xfrm>
            <a:off x="1203002" y="4271279"/>
            <a:ext cx="8496926" cy="2089541"/>
            <a:chOff x="-670304" y="310732"/>
            <a:chExt cx="7724478" cy="990675"/>
          </a:xfrm>
        </p:grpSpPr>
        <p:sp>
          <p:nvSpPr>
            <p:cNvPr id="22" name="Rectangle 21"/>
            <p:cNvSpPr/>
            <p:nvPr/>
          </p:nvSpPr>
          <p:spPr>
            <a:xfrm>
              <a:off x="-670304" y="310732"/>
              <a:ext cx="7724478" cy="990675"/>
            </a:xfrm>
            <a:prstGeom prst="rect">
              <a:avLst/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3" name="Rectangle 22"/>
            <p:cNvSpPr/>
            <p:nvPr/>
          </p:nvSpPr>
          <p:spPr>
            <a:xfrm>
              <a:off x="0" y="310732"/>
              <a:ext cx="6383867" cy="9906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95459" tIns="354076" rIns="495459" bIns="120904" numCol="1" spcCol="1270" anchor="t" anchorCtr="0">
              <a:noAutofit/>
            </a:bodyPr>
            <a:lstStyle/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err="1" smtClean="0"/>
                <a:t>CrossProduct</a:t>
              </a:r>
              <a:r>
                <a:rPr lang="de-DE" altLang="zh-CN" sz="1700" kern="1200" dirty="0" smtClean="0"/>
                <a:t>: 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509 </a:t>
              </a:r>
              <a:r>
                <a:rPr lang="de-DE" altLang="zh-CN" sz="1700" dirty="0" err="1" smtClean="0"/>
                <a:t>matches</a:t>
              </a:r>
              <a:r>
                <a:rPr lang="de-DE" altLang="zh-CN" sz="1700" dirty="0" smtClean="0"/>
                <a:t>, </a:t>
              </a:r>
              <a:r>
                <a:rPr lang="de-DE" altLang="zh-CN" sz="1700" dirty="0" err="1" smtClean="0"/>
                <a:t>r</a:t>
              </a:r>
              <a:r>
                <a:rPr lang="de-DE" altLang="zh-CN" sz="1700" kern="1200" dirty="0" err="1" smtClean="0"/>
                <a:t>eduction</a:t>
              </a:r>
              <a:r>
                <a:rPr lang="de-DE" altLang="zh-CN" sz="1700" kern="1200" dirty="0" smtClean="0"/>
                <a:t> </a:t>
              </a:r>
              <a:r>
                <a:rPr lang="de-DE" altLang="zh-CN" sz="1700" kern="1200" dirty="0" err="1" smtClean="0"/>
                <a:t>ratio</a:t>
              </a:r>
              <a:r>
                <a:rPr lang="de-DE" altLang="zh-CN" sz="1700" kern="1200" dirty="0" smtClean="0"/>
                <a:t>: 1.00</a:t>
              </a:r>
            </a:p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err="1" smtClean="0"/>
                <a:t>SortedNeighbourhood</a:t>
              </a:r>
              <a:r>
                <a:rPr lang="de-DE" altLang="zh-CN" sz="1700" dirty="0" smtClean="0"/>
                <a:t> (</a:t>
              </a:r>
              <a:r>
                <a:rPr lang="de-DE" altLang="zh-CN" sz="1700" dirty="0" err="1" smtClean="0"/>
                <a:t>country</a:t>
              </a:r>
              <a:r>
                <a:rPr lang="de-DE" altLang="zh-CN" sz="1700" dirty="0" smtClean="0"/>
                <a:t>)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319 </a:t>
              </a:r>
              <a:r>
                <a:rPr lang="de-DE" altLang="zh-CN" sz="1700" dirty="0" err="1" smtClean="0"/>
                <a:t>matches</a:t>
              </a:r>
              <a:r>
                <a:rPr lang="de-DE" altLang="zh-CN" sz="1700" dirty="0" smtClean="0"/>
                <a:t>, </a:t>
              </a:r>
              <a:r>
                <a:rPr lang="de-DE" altLang="zh-CN" sz="1700" dirty="0" err="1" smtClean="0"/>
                <a:t>reduction</a:t>
              </a:r>
              <a:r>
                <a:rPr lang="de-DE" altLang="zh-CN" sz="1700" dirty="0" smtClean="0"/>
                <a:t> </a:t>
              </a:r>
              <a:r>
                <a:rPr lang="de-DE" altLang="zh-CN" sz="1700" dirty="0" err="1" smtClean="0"/>
                <a:t>ratio</a:t>
              </a:r>
              <a:r>
                <a:rPr lang="de-DE" altLang="zh-CN" sz="1700" dirty="0" smtClean="0"/>
                <a:t>: 6.80</a:t>
              </a:r>
            </a:p>
            <a:p>
              <a:pPr marL="171450" lvl="1" indent="-171450" algn="l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kern="1200" dirty="0" err="1" smtClean="0"/>
                <a:t>Partitioning</a:t>
              </a:r>
              <a:r>
                <a:rPr lang="de-DE" altLang="zh-CN" sz="1700" kern="1200" dirty="0" smtClean="0"/>
                <a:t> (</a:t>
              </a:r>
              <a:r>
                <a:rPr lang="de-DE" altLang="zh-CN" sz="1700" kern="1200" dirty="0" err="1" smtClean="0"/>
                <a:t>countr</a:t>
              </a:r>
              <a:r>
                <a:rPr lang="de-DE" altLang="zh-CN" sz="1700" dirty="0" err="1" smtClean="0"/>
                <a:t>y</a:t>
              </a:r>
              <a:r>
                <a:rPr lang="de-DE" altLang="zh-CN" sz="1700" dirty="0" smtClean="0"/>
                <a:t>)</a:t>
              </a:r>
            </a:p>
            <a:p>
              <a:pPr marL="628650" lvl="2" indent="-171450" defTabSz="7556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de-DE" altLang="zh-CN" sz="1700" dirty="0" smtClean="0"/>
                <a:t>425 </a:t>
              </a:r>
              <a:r>
                <a:rPr lang="de-DE" altLang="zh-CN" sz="1700" dirty="0" err="1" smtClean="0"/>
                <a:t>matches</a:t>
              </a:r>
              <a:r>
                <a:rPr lang="de-DE" altLang="zh-CN" sz="1700" dirty="0" smtClean="0"/>
                <a:t>, </a:t>
              </a:r>
              <a:r>
                <a:rPr lang="de-DE" altLang="zh-CN" sz="1700" dirty="0" err="1" smtClean="0"/>
                <a:t>reduction</a:t>
              </a:r>
              <a:r>
                <a:rPr lang="de-DE" altLang="zh-CN" sz="1700" dirty="0" smtClean="0"/>
                <a:t> </a:t>
              </a:r>
              <a:r>
                <a:rPr lang="de-DE" altLang="zh-CN" sz="1700" dirty="0" err="1" smtClean="0"/>
                <a:t>ratio</a:t>
              </a:r>
              <a:r>
                <a:rPr lang="de-DE" altLang="zh-CN" sz="1700" dirty="0" smtClean="0"/>
                <a:t>: 20.19 </a:t>
              </a:r>
              <a:endParaRPr lang="zh-CN" altLang="en-US" sz="1700" kern="120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578723" y="4020359"/>
            <a:ext cx="4468706" cy="501840"/>
            <a:chOff x="319193" y="59812"/>
            <a:chExt cx="4468706" cy="501840"/>
          </a:xfrm>
        </p:grpSpPr>
        <p:sp>
          <p:nvSpPr>
            <p:cNvPr id="20" name="Rounded Rectangle 19"/>
            <p:cNvSpPr/>
            <p:nvPr/>
          </p:nvSpPr>
          <p:spPr>
            <a:xfrm>
              <a:off x="319193" y="59812"/>
              <a:ext cx="4468706" cy="501840"/>
            </a:xfrm>
            <a:prstGeom prst="roundRect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ounded Rectangle 6"/>
            <p:cNvSpPr/>
            <p:nvPr/>
          </p:nvSpPr>
          <p:spPr>
            <a:xfrm>
              <a:off x="343691" y="84310"/>
              <a:ext cx="4419710" cy="4528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68906" tIns="0" rIns="168906" bIns="0" numCol="1" spcCol="1270" anchor="ctr" anchorCtr="0">
              <a:noAutofit/>
            </a:bodyPr>
            <a:lstStyle/>
            <a:p>
              <a:pPr lvl="0" algn="l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sz="1700" b="1" kern="1200" dirty="0" err="1" smtClean="0"/>
                <a:t>Blockin</a:t>
              </a:r>
              <a:r>
                <a:rPr lang="de-DE" altLang="zh-CN" sz="1700" b="1" dirty="0" err="1" smtClean="0"/>
                <a:t>g</a:t>
              </a:r>
              <a:r>
                <a:rPr lang="de-DE" altLang="zh-CN" sz="1700" b="1" dirty="0" smtClean="0"/>
                <a:t> </a:t>
              </a:r>
              <a:r>
                <a:rPr lang="de-DE" altLang="zh-CN" sz="1700" b="1" dirty="0" err="1" smtClean="0"/>
                <a:t>functions</a:t>
              </a:r>
              <a:endParaRPr lang="zh-CN" altLang="en-US" sz="1700" b="1" kern="12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245957" y="2328817"/>
            <a:ext cx="2277684" cy="886061"/>
            <a:chOff x="1099622" y="3267456"/>
            <a:chExt cx="2633255" cy="1072134"/>
          </a:xfrm>
        </p:grpSpPr>
        <p:sp>
          <p:nvSpPr>
            <p:cNvPr id="31" name="Rounded Rectangle 30"/>
            <p:cNvSpPr/>
            <p:nvPr/>
          </p:nvSpPr>
          <p:spPr>
            <a:xfrm>
              <a:off x="1302175" y="3267456"/>
              <a:ext cx="2228148" cy="1072134"/>
            </a:xfrm>
            <a:prstGeom prst="roundRect">
              <a:avLst>
                <a:gd name="adj" fmla="val 10000"/>
              </a:avLst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Rounded Rectangle 4"/>
            <p:cNvSpPr/>
            <p:nvPr/>
          </p:nvSpPr>
          <p:spPr>
            <a:xfrm>
              <a:off x="1099622" y="3298858"/>
              <a:ext cx="2633255" cy="100933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5720" tIns="30480" rIns="45720" bIns="30480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dirty="0" err="1" smtClean="0">
                  <a:solidFill>
                    <a:srgbClr val="FFFFFF"/>
                  </a:solidFill>
                </a:rPr>
                <a:t>Correspondences</a:t>
              </a:r>
              <a:r>
                <a:rPr lang="de-DE" altLang="zh-CN" dirty="0" smtClean="0">
                  <a:solidFill>
                    <a:srgbClr val="FFFFFF"/>
                  </a:solidFill>
                </a:rPr>
                <a:t> </a:t>
              </a:r>
            </a:p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altLang="zh-CN" kern="1200" dirty="0" smtClean="0">
                  <a:solidFill>
                    <a:srgbClr val="FFFFFF"/>
                  </a:solidFill>
                </a:rPr>
                <a:t>n=509</a:t>
              </a:r>
              <a:endParaRPr lang="zh-CN" altLang="en-US" kern="1200" dirty="0">
                <a:solidFill>
                  <a:srgbClr val="FFFFFF"/>
                </a:solidFill>
              </a:endParaRPr>
            </a:p>
          </p:txBody>
        </p:sp>
      </p:grpSp>
      <p:cxnSp>
        <p:nvCxnSpPr>
          <p:cNvPr id="33" name="Straight Arrow Connector 32"/>
          <p:cNvCxnSpPr/>
          <p:nvPr/>
        </p:nvCxnSpPr>
        <p:spPr>
          <a:xfrm>
            <a:off x="5384798" y="1803400"/>
            <a:ext cx="1" cy="51506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337219" y="1765718"/>
            <a:ext cx="4066881" cy="0"/>
          </a:xfrm>
          <a:prstGeom prst="straightConnector1">
            <a:avLst/>
          </a:prstGeom>
          <a:ln w="635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>
            <a:stCxn id="31" idx="2"/>
          </p:cNvCxnSpPr>
          <p:nvPr/>
        </p:nvCxnSpPr>
        <p:spPr>
          <a:xfrm flipH="1">
            <a:off x="5384798" y="3214878"/>
            <a:ext cx="1" cy="805481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0239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 w="63500"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2026</Words>
  <Application>Microsoft Office PowerPoint</Application>
  <PresentationFormat>Custom</PresentationFormat>
  <Paragraphs>393</Paragraphs>
  <Slides>25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Companies and locations</vt:lpstr>
      <vt:lpstr>Agenda </vt:lpstr>
      <vt:lpstr>Use Case </vt:lpstr>
      <vt:lpstr>Data Collection (1)</vt:lpstr>
      <vt:lpstr>Data Collection (2)</vt:lpstr>
      <vt:lpstr>Data Collection (3)</vt:lpstr>
      <vt:lpstr>Identity Resolution (1)</vt:lpstr>
      <vt:lpstr>Identity Resolution (2)</vt:lpstr>
      <vt:lpstr>Identity Resolution (3)</vt:lpstr>
      <vt:lpstr>Identity Resolution (4)</vt:lpstr>
      <vt:lpstr>Identity Resolution (5)</vt:lpstr>
      <vt:lpstr>Identity Resolution (6)</vt:lpstr>
      <vt:lpstr>Identity Resolution (7)</vt:lpstr>
      <vt:lpstr>Data Fusion (1): Gold standard</vt:lpstr>
      <vt:lpstr>Data Fusion (2) : Conflict resolution functions</vt:lpstr>
      <vt:lpstr>Data Fusion (3): Attribute densities</vt:lpstr>
      <vt:lpstr>Conclusion</vt:lpstr>
      <vt:lpstr>Thank you!</vt:lpstr>
      <vt:lpstr>Sample fusion result (excerpt)</vt:lpstr>
      <vt:lpstr>Basic profile of each dataset</vt:lpstr>
      <vt:lpstr>Integrated schema</vt:lpstr>
      <vt:lpstr>Matching rule accuracies</vt:lpstr>
      <vt:lpstr>Blocking functions</vt:lpstr>
      <vt:lpstr>Attribute densities</vt:lpstr>
      <vt:lpstr>Conflict resolution functions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PowerPoint - DM06-StudentProjects-FSS2015-V1.pptx</dc:title>
  <dc:creator>chris</dc:creator>
  <cp:lastModifiedBy>Oliver Frendo</cp:lastModifiedBy>
  <cp:revision>525</cp:revision>
  <dcterms:created xsi:type="dcterms:W3CDTF">2015-05-24T15:08:46Z</dcterms:created>
  <dcterms:modified xsi:type="dcterms:W3CDTF">2015-12-10T07:55:31Z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2015-04-15T00:00:00Z</vt:filetime>
  </property>
  <property fmtid="{D5CDD505-2E9C-101B-9397-08002B2CF9AE}" pid="3" name="LastSaved">
    <vt:filetime>2015-05-24T00:00:00Z</vt:filetime>
  </property>
</Properties>
</file>